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310" r:id="rId3"/>
    <p:sldId id="311" r:id="rId4"/>
    <p:sldId id="282" r:id="rId5"/>
    <p:sldId id="268" r:id="rId6"/>
    <p:sldId id="269" r:id="rId7"/>
    <p:sldId id="272" r:id="rId8"/>
    <p:sldId id="284" r:id="rId9"/>
    <p:sldId id="285" r:id="rId10"/>
    <p:sldId id="273" r:id="rId11"/>
    <p:sldId id="312" r:id="rId12"/>
    <p:sldId id="313" r:id="rId13"/>
    <p:sldId id="314" r:id="rId14"/>
    <p:sldId id="315" r:id="rId15"/>
    <p:sldId id="316" r:id="rId16"/>
    <p:sldId id="257" r:id="rId17"/>
    <p:sldId id="258" r:id="rId18"/>
    <p:sldId id="305" r:id="rId19"/>
    <p:sldId id="260" r:id="rId20"/>
    <p:sldId id="317" r:id="rId21"/>
    <p:sldId id="259" r:id="rId22"/>
    <p:sldId id="274" r:id="rId23"/>
    <p:sldId id="263" r:id="rId24"/>
    <p:sldId id="261" r:id="rId25"/>
    <p:sldId id="262" r:id="rId26"/>
    <p:sldId id="276" r:id="rId27"/>
    <p:sldId id="264" r:id="rId28"/>
    <p:sldId id="275" r:id="rId29"/>
    <p:sldId id="289" r:id="rId30"/>
    <p:sldId id="322" r:id="rId31"/>
    <p:sldId id="288" r:id="rId32"/>
    <p:sldId id="319" r:id="rId33"/>
    <p:sldId id="318" r:id="rId34"/>
    <p:sldId id="279" r:id="rId35"/>
    <p:sldId id="320" r:id="rId36"/>
    <p:sldId id="321" r:id="rId37"/>
    <p:sldId id="340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265" r:id="rId48"/>
    <p:sldId id="323" r:id="rId49"/>
    <p:sldId id="266" r:id="rId50"/>
    <p:sldId id="267" r:id="rId51"/>
    <p:sldId id="283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286" r:id="rId60"/>
    <p:sldId id="343" r:id="rId61"/>
    <p:sldId id="344" r:id="rId62"/>
    <p:sldId id="306" r:id="rId63"/>
    <p:sldId id="307" r:id="rId64"/>
    <p:sldId id="287" r:id="rId65"/>
    <p:sldId id="290" r:id="rId66"/>
    <p:sldId id="291" r:id="rId67"/>
    <p:sldId id="292" r:id="rId68"/>
    <p:sldId id="309" r:id="rId69"/>
    <p:sldId id="293" r:id="rId70"/>
    <p:sldId id="294" r:id="rId71"/>
    <p:sldId id="295" r:id="rId72"/>
    <p:sldId id="296" r:id="rId73"/>
    <p:sldId id="297" r:id="rId74"/>
    <p:sldId id="298" r:id="rId75"/>
    <p:sldId id="299" r:id="rId76"/>
    <p:sldId id="301" r:id="rId77"/>
    <p:sldId id="302" r:id="rId78"/>
    <p:sldId id="303" r:id="rId79"/>
    <p:sldId id="270" r:id="rId80"/>
    <p:sldId id="271" r:id="rId81"/>
    <p:sldId id="346" r:id="rId82"/>
    <p:sldId id="345" r:id="rId83"/>
    <p:sldId id="347" r:id="rId84"/>
    <p:sldId id="348" r:id="rId85"/>
    <p:sldId id="349" r:id="rId86"/>
    <p:sldId id="350" r:id="rId87"/>
    <p:sldId id="341" r:id="rId88"/>
    <p:sldId id="342" r:id="rId89"/>
    <p:sldId id="351" r:id="rId90"/>
    <p:sldId id="353" r:id="rId91"/>
    <p:sldId id="352" r:id="rId92"/>
    <p:sldId id="354" r:id="rId93"/>
    <p:sldId id="355" r:id="rId94"/>
    <p:sldId id="356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57" r:id="rId103"/>
    <p:sldId id="358" r:id="rId104"/>
    <p:sldId id="308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AA13F-3CB1-4186-8475-0C2CE6159AC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8021E-65CA-48B1-B1E2-8AD803A98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8E1D-7692-41B3-8FBF-80F759615E1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91F9FF-6DE4-4D1C-B7F0-BA5C42C3067F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25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FA8F-E5C8-4DA5-9309-32AF7AB1FE43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DEB5C-B075-4F00-9897-34A54DAE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495855/student_view0/chapter28/animation__how_meiosis_work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24.jpeg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tags" Target="../tags/tag83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42" Type="http://schemas.openxmlformats.org/officeDocument/2006/relationships/tags" Target="../tags/tag86.xml"/><Relationship Id="rId47" Type="http://schemas.openxmlformats.org/officeDocument/2006/relationships/tags" Target="../tags/tag91.xml"/><Relationship Id="rId50" Type="http://schemas.openxmlformats.org/officeDocument/2006/relationships/tags" Target="../tags/tag94.xml"/><Relationship Id="rId55" Type="http://schemas.openxmlformats.org/officeDocument/2006/relationships/tags" Target="../tags/tag99.xml"/><Relationship Id="rId63" Type="http://schemas.openxmlformats.org/officeDocument/2006/relationships/tags" Target="../tags/tag10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tags" Target="../tags/tag81.xml"/><Relationship Id="rId40" Type="http://schemas.openxmlformats.org/officeDocument/2006/relationships/tags" Target="../tags/tag84.xml"/><Relationship Id="rId45" Type="http://schemas.openxmlformats.org/officeDocument/2006/relationships/tags" Target="../tags/tag89.xml"/><Relationship Id="rId53" Type="http://schemas.openxmlformats.org/officeDocument/2006/relationships/tags" Target="../tags/tag97.xml"/><Relationship Id="rId58" Type="http://schemas.openxmlformats.org/officeDocument/2006/relationships/tags" Target="../tags/tag102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tags" Target="../tags/tag80.xml"/><Relationship Id="rId49" Type="http://schemas.openxmlformats.org/officeDocument/2006/relationships/tags" Target="../tags/tag93.xml"/><Relationship Id="rId57" Type="http://schemas.openxmlformats.org/officeDocument/2006/relationships/tags" Target="../tags/tag101.xml"/><Relationship Id="rId61" Type="http://schemas.openxmlformats.org/officeDocument/2006/relationships/tags" Target="../tags/tag105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4" Type="http://schemas.openxmlformats.org/officeDocument/2006/relationships/tags" Target="../tags/tag88.xml"/><Relationship Id="rId52" Type="http://schemas.openxmlformats.org/officeDocument/2006/relationships/tags" Target="../tags/tag96.xml"/><Relationship Id="rId60" Type="http://schemas.openxmlformats.org/officeDocument/2006/relationships/tags" Target="../tags/tag104.xml"/><Relationship Id="rId65" Type="http://schemas.openxmlformats.org/officeDocument/2006/relationships/tags" Target="../tags/tag109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tags" Target="../tags/tag79.xml"/><Relationship Id="rId43" Type="http://schemas.openxmlformats.org/officeDocument/2006/relationships/tags" Target="../tags/tag87.xml"/><Relationship Id="rId48" Type="http://schemas.openxmlformats.org/officeDocument/2006/relationships/tags" Target="../tags/tag92.xml"/><Relationship Id="rId56" Type="http://schemas.openxmlformats.org/officeDocument/2006/relationships/tags" Target="../tags/tag100.xml"/><Relationship Id="rId64" Type="http://schemas.openxmlformats.org/officeDocument/2006/relationships/tags" Target="../tags/tag108.xml"/><Relationship Id="rId8" Type="http://schemas.openxmlformats.org/officeDocument/2006/relationships/tags" Target="../tags/tag52.xml"/><Relationship Id="rId51" Type="http://schemas.openxmlformats.org/officeDocument/2006/relationships/tags" Target="../tags/tag95.xml"/><Relationship Id="rId3" Type="http://schemas.openxmlformats.org/officeDocument/2006/relationships/tags" Target="../tags/tag47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tags" Target="../tags/tag82.xml"/><Relationship Id="rId46" Type="http://schemas.openxmlformats.org/officeDocument/2006/relationships/tags" Target="../tags/tag90.xml"/><Relationship Id="rId59" Type="http://schemas.openxmlformats.org/officeDocument/2006/relationships/tags" Target="../tags/tag103.xml"/><Relationship Id="rId67" Type="http://schemas.openxmlformats.org/officeDocument/2006/relationships/image" Target="../media/image54.jpeg"/><Relationship Id="rId20" Type="http://schemas.openxmlformats.org/officeDocument/2006/relationships/tags" Target="../tags/tag64.xml"/><Relationship Id="rId41" Type="http://schemas.openxmlformats.org/officeDocument/2006/relationships/tags" Target="../tags/tag85.xml"/><Relationship Id="rId54" Type="http://schemas.openxmlformats.org/officeDocument/2006/relationships/tags" Target="../tags/tag98.xml"/><Relationship Id="rId62" Type="http://schemas.openxmlformats.org/officeDocument/2006/relationships/tags" Target="../tags/tag10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Mitosis and Meiosis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512763"/>
            <a:ext cx="70389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Sex Chromosomes </a:t>
            </a:r>
            <a:r>
              <a:rPr lang="en-US" b="1" u="sng" dirty="0" err="1" smtClean="0"/>
              <a:t>aneuploidy</a:t>
            </a:r>
            <a:r>
              <a:rPr lang="en-US" b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2.  </a:t>
            </a:r>
            <a:r>
              <a:rPr lang="en-US" b="1" u="sng" dirty="0" err="1" smtClean="0"/>
              <a:t>Klinefelters</a:t>
            </a:r>
            <a:r>
              <a:rPr lang="en-US" b="1" u="sng" dirty="0" smtClean="0"/>
              <a:t> syndrome:</a:t>
            </a:r>
            <a:r>
              <a:rPr lang="en-US" dirty="0" smtClean="0"/>
              <a:t>  One extra chromosome. (47 				chromosomes)  (XXY)  1 - 500 male births.  Limbs longer than </a:t>
            </a:r>
          </a:p>
          <a:p>
            <a:r>
              <a:rPr lang="en-US" dirty="0" smtClean="0"/>
              <a:t>	average.  Tall.  Sterile, Breast Development.  low IQ.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106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Sex Chromosomes </a:t>
            </a:r>
            <a:r>
              <a:rPr lang="en-US" b="1" u="sng" dirty="0" err="1" smtClean="0"/>
              <a:t>aneuploidy</a:t>
            </a:r>
            <a:r>
              <a:rPr lang="en-US" b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3.  Jacob Syndrome:</a:t>
            </a:r>
            <a:r>
              <a:rPr lang="en-US" dirty="0" smtClean="0"/>
              <a:t>  (XYY)  1 - 1000 male births.  Tall 6ft or more.</a:t>
            </a:r>
          </a:p>
          <a:p>
            <a:r>
              <a:rPr lang="en-US" dirty="0" smtClean="0"/>
              <a:t>	Antisocial, Aggressive, Violent (Criminal Behavior)  Low IQ.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464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87DC01-8FA5-49B0-AAED-1383405EC97D}" type="slidenum">
              <a:rPr lang="en-US"/>
              <a:pPr/>
              <a:t>102</a:t>
            </a:fld>
            <a:endParaRPr lang="en-US"/>
          </a:p>
        </p:txBody>
      </p:sp>
      <p:pic>
        <p:nvPicPr>
          <p:cNvPr id="34819" name="Picture 6" descr="rav65819_13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555625"/>
            <a:ext cx="82327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95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4D404D-F8F0-4B59-ADCB-94E2D5BE48E6}" type="slidenum">
              <a:rPr lang="en-US"/>
              <a:pPr/>
              <a:t>103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Genetic Disorders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genomic imprinting</a:t>
            </a:r>
            <a:r>
              <a:rPr lang="en-US" smtClean="0"/>
              <a:t> occurs when the phenotype exhibited by a particular allele depends on which parent contributed the allele to the offspring</a:t>
            </a:r>
          </a:p>
          <a:p>
            <a:pPr eaLnBrk="1" hangingPunct="1">
              <a:buFontTx/>
              <a:buNone/>
            </a:pPr>
            <a:r>
              <a:rPr lang="en-US" smtClean="0"/>
              <a:t>a specific partial deletion of chromosome 15 results in:</a:t>
            </a:r>
          </a:p>
          <a:p>
            <a:pPr eaLnBrk="1" hangingPunct="1">
              <a:buFontTx/>
              <a:buNone/>
            </a:pPr>
            <a:r>
              <a:rPr lang="en-US" smtClean="0"/>
              <a:t>   Prader-Willi syndrome if the chromosome is from the father</a:t>
            </a:r>
          </a:p>
          <a:p>
            <a:pPr eaLnBrk="1" hangingPunct="1">
              <a:buFontTx/>
              <a:buNone/>
            </a:pPr>
            <a:r>
              <a:rPr lang="en-US" smtClean="0"/>
              <a:t>   Angelman syndrome if it’s from the mother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75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http://highered.mheducation.com/sites/0072495855/student_view0/chapter28/animation__</a:t>
            </a:r>
            <a:r>
              <a:rPr lang="en-US" dirty="0" smtClean="0">
                <a:hlinkClick r:id="rId2"/>
              </a:rPr>
              <a:t>how_meiosis_works.html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What you must know:</a:t>
            </a:r>
          </a:p>
        </p:txBody>
      </p:sp>
      <p:sp>
        <p:nvSpPr>
          <p:cNvPr id="15362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86800" cy="4937125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structure of the replicated chromosome.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events that occur in interphase of the cell cycle (G1, S, G2).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role of cyclins and cyclin-dependent kinases in the regulation of the cell cycle.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Ways in which the normal cell cycle is disrupted to cause cancer or halted in certain specialized cells.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features of mitosis that result in the production of genetically identical daughter cells including replication, alignment of chromosomes (metaphase), and separation of chromosomes (anaphase).</a:t>
            </a:r>
          </a:p>
        </p:txBody>
      </p:sp>
    </p:spTree>
    <p:extLst>
      <p:ext uri="{BB962C8B-B14F-4D97-AF65-F5344CB8AC3E}">
        <p14:creationId xmlns:p14="http://schemas.microsoft.com/office/powerpoint/2010/main" val="41013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altLang="en-US" b="1" u="sng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Cell Cycle</a:t>
            </a:r>
            <a:r>
              <a:rPr lang="en-US" altLang="en-US" smtClean="0">
                <a:ea typeface="ＭＳ Ｐゴシック" panose="020B0600070205080204" pitchFamily="34" charset="-128"/>
              </a:rPr>
              <a:t>: life of a cell from its formation until it divides into two cells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14800" cy="47085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</a:rPr>
              <a:t>Functions of Cell Division</a:t>
            </a:r>
            <a:r>
              <a:rPr lang="en-US" sz="2800" dirty="0" smtClean="0">
                <a:ea typeface="ＭＳ Ｐゴシック" pitchFamily="34" charset="-128"/>
                <a:cs typeface="+mn-cs"/>
              </a:rPr>
              <a:t>: Reproduction, Growth and Tissue Repair</a:t>
            </a:r>
          </a:p>
        </p:txBody>
      </p:sp>
      <p:pic>
        <p:nvPicPr>
          <p:cNvPr id="16387" name="Picture 7" descr="12_01ChromosomesCellDiv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733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600200"/>
            <a:ext cx="41592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altLang="en-US" b="1" u="sng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Genome</a:t>
            </a:r>
            <a:r>
              <a:rPr lang="en-US" alt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= all of a cell’s genetic info (DNA)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>
              <a:defRPr/>
            </a:pPr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Prokaryote</a:t>
            </a:r>
            <a:r>
              <a:rPr lang="en-US" sz="2800" dirty="0" smtClean="0">
                <a:ea typeface="ＭＳ Ｐゴシック" pitchFamily="34" charset="-128"/>
              </a:rPr>
              <a:t>: single, circular chromosome</a:t>
            </a:r>
          </a:p>
          <a:p>
            <a:pPr lvl="1">
              <a:defRPr/>
            </a:pPr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Eukaryote</a:t>
            </a:r>
            <a:r>
              <a:rPr lang="en-US" sz="2800" dirty="0" smtClean="0">
                <a:ea typeface="ＭＳ Ｐゴシック" pitchFamily="34" charset="-128"/>
              </a:rPr>
              <a:t>: more than one linear chromosomes</a:t>
            </a:r>
          </a:p>
          <a:p>
            <a:pPr lvl="2">
              <a:defRPr/>
            </a:pPr>
            <a:r>
              <a:rPr lang="en-US" sz="2800" dirty="0" err="1" smtClean="0">
                <a:ea typeface="ＭＳ Ｐゴシック" pitchFamily="34" charset="-128"/>
              </a:rPr>
              <a:t>Eg</a:t>
            </a:r>
            <a:r>
              <a:rPr lang="en-US" sz="2800" dirty="0" smtClean="0">
                <a:ea typeface="ＭＳ Ｐゴシック" pitchFamily="34" charset="-128"/>
              </a:rPr>
              <a:t>. Human:46 chromosomes, mouse: 40, fruit fly: 8</a:t>
            </a:r>
          </a:p>
          <a:p>
            <a:pPr lvl="1">
              <a:defRPr/>
            </a:pPr>
            <a:endParaRPr lang="en-US" sz="3100" dirty="0" smtClean="0">
              <a:ea typeface="ＭＳ Ｐゴシック" pitchFamily="34" charset="-128"/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932113"/>
            <a:ext cx="35115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 sz="2800" b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Each chromosome must be duplicated (replicated) before cell division</a:t>
            </a:r>
          </a:p>
        </p:txBody>
      </p:sp>
      <p:sp>
        <p:nvSpPr>
          <p:cNvPr id="51202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>
                <a:ea typeface="ＭＳ Ｐゴシック" pitchFamily="34" charset="-128"/>
              </a:rPr>
              <a:t>Duplicated chromosome</a:t>
            </a:r>
            <a:r>
              <a:rPr lang="en-US" sz="2800" dirty="0" smtClean="0">
                <a:ea typeface="ＭＳ Ｐゴシック" pitchFamily="34" charset="-128"/>
              </a:rPr>
              <a:t> = 2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sister chromatids </a:t>
            </a:r>
            <a:r>
              <a:rPr lang="en-US" sz="2800" dirty="0" smtClean="0">
                <a:ea typeface="ＭＳ Ｐゴシック" pitchFamily="34" charset="-128"/>
              </a:rPr>
              <a:t>attached by a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centromere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124200"/>
            <a:ext cx="42957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28813"/>
            <a:ext cx="33528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Somatic Cells</a:t>
            </a:r>
          </a:p>
        </p:txBody>
      </p:sp>
      <p:sp>
        <p:nvSpPr>
          <p:cNvPr id="19459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Gametes</a:t>
            </a:r>
          </a:p>
        </p:txBody>
      </p:sp>
      <p:sp>
        <p:nvSpPr>
          <p:cNvPr id="52228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Body cells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Diploid (2n): 2 of each type of chromosome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Divide by mitosis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Humans: 2n = 46</a:t>
            </a:r>
          </a:p>
        </p:txBody>
      </p:sp>
      <p:sp>
        <p:nvSpPr>
          <p:cNvPr id="52229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Sex cells (sperm/egg)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Haploid (n): 1 of each type of chromosome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Divide by meiosis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Humans: n = 23</a:t>
            </a:r>
          </a:p>
        </p:txBody>
      </p:sp>
    </p:spTree>
    <p:extLst>
      <p:ext uri="{BB962C8B-B14F-4D97-AF65-F5344CB8AC3E}">
        <p14:creationId xmlns:p14="http://schemas.microsoft.com/office/powerpoint/2010/main" val="22625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 cell divides and produces two identical cells. </a:t>
            </a:r>
            <a:r>
              <a:rPr lang="en-US" dirty="0" smtClean="0"/>
              <a:t> (a </a:t>
            </a:r>
            <a:r>
              <a:rPr lang="en-US" u="sng" dirty="0" smtClean="0"/>
              <a:t>mother cell </a:t>
            </a:r>
            <a:r>
              <a:rPr lang="en-US" dirty="0" smtClean="0"/>
              <a:t>splits in half to make two </a:t>
            </a:r>
            <a:r>
              <a:rPr lang="en-US" u="sng" dirty="0" smtClean="0"/>
              <a:t>daughter cells</a:t>
            </a:r>
            <a:r>
              <a:rPr lang="en-US" b="1" dirty="0" smtClean="0"/>
              <a:t> </a:t>
            </a:r>
            <a:r>
              <a:rPr lang="en-US" dirty="0" smtClean="0"/>
              <a:t>that are </a:t>
            </a:r>
            <a:r>
              <a:rPr lang="en-US" b="1" u="sng" dirty="0" smtClean="0"/>
              <a:t>genetically identical).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15" name="SMARTInkShape-Group171"/>
          <p:cNvGrpSpPr/>
          <p:nvPr/>
        </p:nvGrpSpPr>
        <p:grpSpPr>
          <a:xfrm>
            <a:off x="2345257" y="1338943"/>
            <a:ext cx="1227436" cy="300446"/>
            <a:chOff x="2345257" y="1338943"/>
            <a:chExt cx="1227436" cy="300446"/>
          </a:xfrm>
        </p:grpSpPr>
        <p:sp>
          <p:nvSpPr>
            <p:cNvPr id="4" name="SMARTInkShape-519"/>
            <p:cNvSpPr/>
            <p:nvPr>
              <p:custDataLst>
                <p:tags r:id="rId1"/>
              </p:custDataLst>
            </p:nvPr>
          </p:nvSpPr>
          <p:spPr>
            <a:xfrm>
              <a:off x="2345257" y="1338943"/>
              <a:ext cx="332630" cy="228601"/>
            </a:xfrm>
            <a:custGeom>
              <a:avLst/>
              <a:gdLst/>
              <a:ahLst/>
              <a:cxnLst/>
              <a:rect l="0" t="0" r="0" b="0"/>
              <a:pathLst>
                <a:path w="332630" h="228601">
                  <a:moveTo>
                    <a:pt x="19120" y="0"/>
                  </a:moveTo>
                  <a:lnTo>
                    <a:pt x="19120" y="0"/>
                  </a:lnTo>
                  <a:lnTo>
                    <a:pt x="7873" y="11247"/>
                  </a:lnTo>
                  <a:lnTo>
                    <a:pt x="3128" y="22926"/>
                  </a:lnTo>
                  <a:lnTo>
                    <a:pt x="0" y="52690"/>
                  </a:lnTo>
                  <a:lnTo>
                    <a:pt x="1602" y="71976"/>
                  </a:lnTo>
                  <a:lnTo>
                    <a:pt x="8645" y="101464"/>
                  </a:lnTo>
                  <a:lnTo>
                    <a:pt x="17024" y="130028"/>
                  </a:lnTo>
                  <a:lnTo>
                    <a:pt x="25668" y="156636"/>
                  </a:lnTo>
                  <a:lnTo>
                    <a:pt x="30739" y="169039"/>
                  </a:lnTo>
                  <a:lnTo>
                    <a:pt x="40302" y="184907"/>
                  </a:lnTo>
                  <a:lnTo>
                    <a:pt x="46205" y="205536"/>
                  </a:lnTo>
                  <a:lnTo>
                    <a:pt x="58200" y="221937"/>
                  </a:lnTo>
                  <a:lnTo>
                    <a:pt x="58299" y="212966"/>
                  </a:lnTo>
                  <a:lnTo>
                    <a:pt x="56369" y="208830"/>
                  </a:lnTo>
                  <a:lnTo>
                    <a:pt x="54839" y="206712"/>
                  </a:lnTo>
                  <a:lnTo>
                    <a:pt x="52684" y="196795"/>
                  </a:lnTo>
                  <a:lnTo>
                    <a:pt x="51857" y="171878"/>
                  </a:lnTo>
                  <a:lnTo>
                    <a:pt x="57007" y="154554"/>
                  </a:lnTo>
                  <a:lnTo>
                    <a:pt x="63648" y="141507"/>
                  </a:lnTo>
                  <a:lnTo>
                    <a:pt x="74486" y="129175"/>
                  </a:lnTo>
                  <a:lnTo>
                    <a:pt x="86164" y="119151"/>
                  </a:lnTo>
                  <a:lnTo>
                    <a:pt x="100895" y="94177"/>
                  </a:lnTo>
                  <a:lnTo>
                    <a:pt x="105345" y="79993"/>
                  </a:lnTo>
                  <a:lnTo>
                    <a:pt x="113722" y="68855"/>
                  </a:lnTo>
                  <a:lnTo>
                    <a:pt x="114846" y="68400"/>
                  </a:lnTo>
                  <a:lnTo>
                    <a:pt x="115594" y="68823"/>
                  </a:lnTo>
                  <a:lnTo>
                    <a:pt x="116093" y="69831"/>
                  </a:lnTo>
                  <a:lnTo>
                    <a:pt x="117152" y="70502"/>
                  </a:lnTo>
                  <a:lnTo>
                    <a:pt x="122109" y="72173"/>
                  </a:lnTo>
                  <a:lnTo>
                    <a:pt x="126095" y="75136"/>
                  </a:lnTo>
                  <a:lnTo>
                    <a:pt x="138660" y="90225"/>
                  </a:lnTo>
                  <a:lnTo>
                    <a:pt x="142356" y="92807"/>
                  </a:lnTo>
                  <a:lnTo>
                    <a:pt x="148398" y="101482"/>
                  </a:lnTo>
                  <a:lnTo>
                    <a:pt x="157815" y="116670"/>
                  </a:lnTo>
                  <a:lnTo>
                    <a:pt x="177759" y="147993"/>
                  </a:lnTo>
                  <a:lnTo>
                    <a:pt x="192549" y="179234"/>
                  </a:lnTo>
                  <a:lnTo>
                    <a:pt x="194604" y="185347"/>
                  </a:lnTo>
                  <a:lnTo>
                    <a:pt x="194892" y="185251"/>
                  </a:lnTo>
                  <a:lnTo>
                    <a:pt x="195084" y="184461"/>
                  </a:lnTo>
                  <a:lnTo>
                    <a:pt x="199881" y="177252"/>
                  </a:lnTo>
                  <a:lnTo>
                    <a:pt x="205188" y="158477"/>
                  </a:lnTo>
                  <a:lnTo>
                    <a:pt x="227762" y="127314"/>
                  </a:lnTo>
                  <a:lnTo>
                    <a:pt x="239877" y="100740"/>
                  </a:lnTo>
                  <a:lnTo>
                    <a:pt x="241040" y="100543"/>
                  </a:lnTo>
                  <a:lnTo>
                    <a:pt x="244267" y="102259"/>
                  </a:lnTo>
                  <a:lnTo>
                    <a:pt x="245418" y="103733"/>
                  </a:lnTo>
                  <a:lnTo>
                    <a:pt x="248490" y="110000"/>
                  </a:lnTo>
                  <a:lnTo>
                    <a:pt x="273704" y="142074"/>
                  </a:lnTo>
                  <a:lnTo>
                    <a:pt x="291961" y="174075"/>
                  </a:lnTo>
                  <a:lnTo>
                    <a:pt x="307957" y="203536"/>
                  </a:lnTo>
                  <a:lnTo>
                    <a:pt x="315132" y="213832"/>
                  </a:lnTo>
                  <a:lnTo>
                    <a:pt x="33262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20"/>
            <p:cNvSpPr/>
            <p:nvPr>
              <p:custDataLst>
                <p:tags r:id="rId2"/>
              </p:custDataLst>
            </p:nvPr>
          </p:nvSpPr>
          <p:spPr>
            <a:xfrm>
              <a:off x="2801983" y="1502228"/>
              <a:ext cx="6532" cy="45722"/>
            </a:xfrm>
            <a:custGeom>
              <a:avLst/>
              <a:gdLst/>
              <a:ahLst/>
              <a:cxnLst/>
              <a:rect l="0" t="0" r="0" b="0"/>
              <a:pathLst>
                <a:path w="6532" h="45722">
                  <a:moveTo>
                    <a:pt x="0" y="0"/>
                  </a:moveTo>
                  <a:lnTo>
                    <a:pt x="0" y="0"/>
                  </a:lnTo>
                  <a:lnTo>
                    <a:pt x="0" y="18821"/>
                  </a:lnTo>
                  <a:lnTo>
                    <a:pt x="1935" y="24815"/>
                  </a:lnTo>
                  <a:lnTo>
                    <a:pt x="4488" y="30623"/>
                  </a:lnTo>
                  <a:lnTo>
                    <a:pt x="6531" y="45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21"/>
            <p:cNvSpPr/>
            <p:nvPr>
              <p:custDataLst>
                <p:tags r:id="rId3"/>
              </p:custDataLst>
            </p:nvPr>
          </p:nvSpPr>
          <p:spPr>
            <a:xfrm>
              <a:off x="2860766" y="1365069"/>
              <a:ext cx="1" cy="13063"/>
            </a:xfrm>
            <a:custGeom>
              <a:avLst/>
              <a:gdLst/>
              <a:ahLst/>
              <a:cxnLst/>
              <a:rect l="0" t="0" r="0" b="0"/>
              <a:pathLst>
                <a:path w="1" h="13063">
                  <a:moveTo>
                    <a:pt x="0" y="13062"/>
                  </a:moveTo>
                  <a:lnTo>
                    <a:pt x="0" y="130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22"/>
            <p:cNvSpPr/>
            <p:nvPr>
              <p:custDataLst>
                <p:tags r:id="rId4"/>
              </p:custDataLst>
            </p:nvPr>
          </p:nvSpPr>
          <p:spPr>
            <a:xfrm>
              <a:off x="2959522" y="1338943"/>
              <a:ext cx="64530" cy="228601"/>
            </a:xfrm>
            <a:custGeom>
              <a:avLst/>
              <a:gdLst/>
              <a:ahLst/>
              <a:cxnLst/>
              <a:rect l="0" t="0" r="0" b="0"/>
              <a:pathLst>
                <a:path w="64530" h="228601">
                  <a:moveTo>
                    <a:pt x="12278" y="0"/>
                  </a:moveTo>
                  <a:lnTo>
                    <a:pt x="12278" y="0"/>
                  </a:lnTo>
                  <a:lnTo>
                    <a:pt x="1863" y="30384"/>
                  </a:lnTo>
                  <a:lnTo>
                    <a:pt x="0" y="55529"/>
                  </a:lnTo>
                  <a:lnTo>
                    <a:pt x="1305" y="84266"/>
                  </a:lnTo>
                  <a:lnTo>
                    <a:pt x="8337" y="110907"/>
                  </a:lnTo>
                  <a:lnTo>
                    <a:pt x="16714" y="137135"/>
                  </a:lnTo>
                  <a:lnTo>
                    <a:pt x="29228" y="167151"/>
                  </a:lnTo>
                  <a:lnTo>
                    <a:pt x="44151" y="193218"/>
                  </a:lnTo>
                  <a:lnTo>
                    <a:pt x="6452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23"/>
            <p:cNvSpPr/>
            <p:nvPr>
              <p:custDataLst>
                <p:tags r:id="rId5"/>
              </p:custDataLst>
            </p:nvPr>
          </p:nvSpPr>
          <p:spPr>
            <a:xfrm>
              <a:off x="2913017" y="1456857"/>
              <a:ext cx="156755" cy="12715"/>
            </a:xfrm>
            <a:custGeom>
              <a:avLst/>
              <a:gdLst/>
              <a:ahLst/>
              <a:cxnLst/>
              <a:rect l="0" t="0" r="0" b="0"/>
              <a:pathLst>
                <a:path w="156755" h="12715">
                  <a:moveTo>
                    <a:pt x="156754" y="12714"/>
                  </a:moveTo>
                  <a:lnTo>
                    <a:pt x="156754" y="12714"/>
                  </a:lnTo>
                  <a:lnTo>
                    <a:pt x="129482" y="3623"/>
                  </a:lnTo>
                  <a:lnTo>
                    <a:pt x="101373" y="436"/>
                  </a:lnTo>
                  <a:lnTo>
                    <a:pt x="77470" y="0"/>
                  </a:lnTo>
                  <a:lnTo>
                    <a:pt x="51848" y="1742"/>
                  </a:lnTo>
                  <a:lnTo>
                    <a:pt x="0" y="6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24"/>
            <p:cNvSpPr/>
            <p:nvPr>
              <p:custDataLst>
                <p:tags r:id="rId6"/>
              </p:custDataLst>
            </p:nvPr>
          </p:nvSpPr>
          <p:spPr>
            <a:xfrm>
              <a:off x="3052712" y="1463040"/>
              <a:ext cx="138809" cy="76721"/>
            </a:xfrm>
            <a:custGeom>
              <a:avLst/>
              <a:gdLst/>
              <a:ahLst/>
              <a:cxnLst/>
              <a:rect l="0" t="0" r="0" b="0"/>
              <a:pathLst>
                <a:path w="138809" h="76721">
                  <a:moveTo>
                    <a:pt x="62780" y="0"/>
                  </a:moveTo>
                  <a:lnTo>
                    <a:pt x="62780" y="0"/>
                  </a:lnTo>
                  <a:lnTo>
                    <a:pt x="49869" y="1935"/>
                  </a:lnTo>
                  <a:lnTo>
                    <a:pt x="18720" y="9730"/>
                  </a:lnTo>
                  <a:lnTo>
                    <a:pt x="6021" y="22477"/>
                  </a:lnTo>
                  <a:lnTo>
                    <a:pt x="0" y="33108"/>
                  </a:lnTo>
                  <a:lnTo>
                    <a:pt x="527" y="40357"/>
                  </a:lnTo>
                  <a:lnTo>
                    <a:pt x="1684" y="44322"/>
                  </a:lnTo>
                  <a:lnTo>
                    <a:pt x="12645" y="52597"/>
                  </a:lnTo>
                  <a:lnTo>
                    <a:pt x="42313" y="66270"/>
                  </a:lnTo>
                  <a:lnTo>
                    <a:pt x="73627" y="75233"/>
                  </a:lnTo>
                  <a:lnTo>
                    <a:pt x="94780" y="76720"/>
                  </a:lnTo>
                  <a:lnTo>
                    <a:pt x="113385" y="72887"/>
                  </a:lnTo>
                  <a:lnTo>
                    <a:pt x="136415" y="59520"/>
                  </a:lnTo>
                  <a:lnTo>
                    <a:pt x="138721" y="55646"/>
                  </a:lnTo>
                  <a:lnTo>
                    <a:pt x="138808" y="51611"/>
                  </a:lnTo>
                  <a:lnTo>
                    <a:pt x="133929" y="40934"/>
                  </a:lnTo>
                  <a:lnTo>
                    <a:pt x="128510" y="34884"/>
                  </a:lnTo>
                  <a:lnTo>
                    <a:pt x="111162" y="19174"/>
                  </a:lnTo>
                  <a:lnTo>
                    <a:pt x="108097" y="14960"/>
                  </a:lnTo>
                  <a:lnTo>
                    <a:pt x="98887" y="8342"/>
                  </a:lnTo>
                  <a:lnTo>
                    <a:pt x="83823" y="1099"/>
                  </a:lnTo>
                  <a:lnTo>
                    <a:pt x="758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25"/>
            <p:cNvSpPr/>
            <p:nvPr>
              <p:custDataLst>
                <p:tags r:id="rId7"/>
              </p:custDataLst>
            </p:nvPr>
          </p:nvSpPr>
          <p:spPr>
            <a:xfrm>
              <a:off x="3185267" y="1430383"/>
              <a:ext cx="112333" cy="109466"/>
            </a:xfrm>
            <a:custGeom>
              <a:avLst/>
              <a:gdLst/>
              <a:ahLst/>
              <a:cxnLst/>
              <a:rect l="0" t="0" r="0" b="0"/>
              <a:pathLst>
                <a:path w="112333" h="109466">
                  <a:moveTo>
                    <a:pt x="86979" y="0"/>
                  </a:moveTo>
                  <a:lnTo>
                    <a:pt x="86979" y="0"/>
                  </a:lnTo>
                  <a:lnTo>
                    <a:pt x="54961" y="0"/>
                  </a:lnTo>
                  <a:lnTo>
                    <a:pt x="24280" y="0"/>
                  </a:lnTo>
                  <a:lnTo>
                    <a:pt x="1222" y="5623"/>
                  </a:lnTo>
                  <a:lnTo>
                    <a:pt x="53" y="6652"/>
                  </a:lnTo>
                  <a:lnTo>
                    <a:pt x="0" y="8063"/>
                  </a:lnTo>
                  <a:lnTo>
                    <a:pt x="690" y="9729"/>
                  </a:lnTo>
                  <a:lnTo>
                    <a:pt x="12063" y="15542"/>
                  </a:lnTo>
                  <a:lnTo>
                    <a:pt x="44627" y="28329"/>
                  </a:lnTo>
                  <a:lnTo>
                    <a:pt x="72424" y="41127"/>
                  </a:lnTo>
                  <a:lnTo>
                    <a:pt x="104309" y="69782"/>
                  </a:lnTo>
                  <a:lnTo>
                    <a:pt x="109195" y="76492"/>
                  </a:lnTo>
                  <a:lnTo>
                    <a:pt x="111946" y="84350"/>
                  </a:lnTo>
                  <a:lnTo>
                    <a:pt x="112332" y="86713"/>
                  </a:lnTo>
                  <a:lnTo>
                    <a:pt x="108891" y="93210"/>
                  </a:lnTo>
                  <a:lnTo>
                    <a:pt x="105941" y="96974"/>
                  </a:lnTo>
                  <a:lnTo>
                    <a:pt x="91388" y="105739"/>
                  </a:lnTo>
                  <a:lnTo>
                    <a:pt x="80221" y="109465"/>
                  </a:lnTo>
                  <a:lnTo>
                    <a:pt x="60853" y="104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26"/>
            <p:cNvSpPr/>
            <p:nvPr>
              <p:custDataLst>
                <p:tags r:id="rId8"/>
              </p:custDataLst>
            </p:nvPr>
          </p:nvSpPr>
          <p:spPr>
            <a:xfrm>
              <a:off x="3390988" y="1469571"/>
              <a:ext cx="11887" cy="52253"/>
            </a:xfrm>
            <a:custGeom>
              <a:avLst/>
              <a:gdLst/>
              <a:ahLst/>
              <a:cxnLst/>
              <a:rect l="0" t="0" r="0" b="0"/>
              <a:pathLst>
                <a:path w="11887" h="52253">
                  <a:moveTo>
                    <a:pt x="11886" y="0"/>
                  </a:moveTo>
                  <a:lnTo>
                    <a:pt x="11886" y="0"/>
                  </a:lnTo>
                  <a:lnTo>
                    <a:pt x="11886" y="3468"/>
                  </a:lnTo>
                  <a:lnTo>
                    <a:pt x="9951" y="7105"/>
                  </a:lnTo>
                  <a:lnTo>
                    <a:pt x="2796" y="18821"/>
                  </a:lnTo>
                  <a:lnTo>
                    <a:pt x="0" y="27429"/>
                  </a:lnTo>
                  <a:lnTo>
                    <a:pt x="5355" y="52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27"/>
            <p:cNvSpPr/>
            <p:nvPr>
              <p:custDataLst>
                <p:tags r:id="rId9"/>
              </p:custDataLst>
            </p:nvPr>
          </p:nvSpPr>
          <p:spPr>
            <a:xfrm>
              <a:off x="3402874" y="1397726"/>
              <a:ext cx="1" cy="19595"/>
            </a:xfrm>
            <a:custGeom>
              <a:avLst/>
              <a:gdLst/>
              <a:ahLst/>
              <a:cxnLst/>
              <a:rect l="0" t="0" r="0" b="0"/>
              <a:pathLst>
                <a:path w="1" h="19595">
                  <a:moveTo>
                    <a:pt x="0" y="19594"/>
                  </a:moveTo>
                  <a:lnTo>
                    <a:pt x="0" y="195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28"/>
            <p:cNvSpPr/>
            <p:nvPr>
              <p:custDataLst>
                <p:tags r:id="rId10"/>
              </p:custDataLst>
            </p:nvPr>
          </p:nvSpPr>
          <p:spPr>
            <a:xfrm>
              <a:off x="3429000" y="1417320"/>
              <a:ext cx="143693" cy="91441"/>
            </a:xfrm>
            <a:custGeom>
              <a:avLst/>
              <a:gdLst/>
              <a:ahLst/>
              <a:cxnLst/>
              <a:rect l="0" t="0" r="0" b="0"/>
              <a:pathLst>
                <a:path w="143693" h="91441">
                  <a:moveTo>
                    <a:pt x="143692" y="0"/>
                  </a:moveTo>
                  <a:lnTo>
                    <a:pt x="143692" y="0"/>
                  </a:lnTo>
                  <a:lnTo>
                    <a:pt x="111730" y="0"/>
                  </a:lnTo>
                  <a:lnTo>
                    <a:pt x="83421" y="0"/>
                  </a:lnTo>
                  <a:lnTo>
                    <a:pt x="51313" y="0"/>
                  </a:lnTo>
                  <a:lnTo>
                    <a:pt x="36594" y="726"/>
                  </a:lnTo>
                  <a:lnTo>
                    <a:pt x="21976" y="5624"/>
                  </a:lnTo>
                  <a:lnTo>
                    <a:pt x="21908" y="7378"/>
                  </a:lnTo>
                  <a:lnTo>
                    <a:pt x="23768" y="13197"/>
                  </a:lnTo>
                  <a:lnTo>
                    <a:pt x="28948" y="18686"/>
                  </a:lnTo>
                  <a:lnTo>
                    <a:pt x="41960" y="25857"/>
                  </a:lnTo>
                  <a:lnTo>
                    <a:pt x="71485" y="37702"/>
                  </a:lnTo>
                  <a:lnTo>
                    <a:pt x="103689" y="55997"/>
                  </a:lnTo>
                  <a:lnTo>
                    <a:pt x="122529" y="70879"/>
                  </a:lnTo>
                  <a:lnTo>
                    <a:pt x="127029" y="76980"/>
                  </a:lnTo>
                  <a:lnTo>
                    <a:pt x="128229" y="79623"/>
                  </a:lnTo>
                  <a:lnTo>
                    <a:pt x="127577" y="82110"/>
                  </a:lnTo>
                  <a:lnTo>
                    <a:pt x="122983" y="86810"/>
                  </a:lnTo>
                  <a:lnTo>
                    <a:pt x="105302" y="90068"/>
                  </a:lnTo>
                  <a:lnTo>
                    <a:pt x="74743" y="91034"/>
                  </a:lnTo>
                  <a:lnTo>
                    <a:pt x="45047" y="91320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9"/>
            <p:cNvSpPr/>
            <p:nvPr>
              <p:custDataLst>
                <p:tags r:id="rId11"/>
              </p:custDataLst>
            </p:nvPr>
          </p:nvSpPr>
          <p:spPr>
            <a:xfrm>
              <a:off x="2436223" y="1613298"/>
              <a:ext cx="1064624" cy="26091"/>
            </a:xfrm>
            <a:custGeom>
              <a:avLst/>
              <a:gdLst/>
              <a:ahLst/>
              <a:cxnLst/>
              <a:rect l="0" t="0" r="0" b="0"/>
              <a:pathLst>
                <a:path w="1064624" h="26091">
                  <a:moveTo>
                    <a:pt x="1064623" y="6496"/>
                  </a:moveTo>
                  <a:lnTo>
                    <a:pt x="1064623" y="6496"/>
                  </a:lnTo>
                  <a:lnTo>
                    <a:pt x="1032611" y="6496"/>
                  </a:lnTo>
                  <a:lnTo>
                    <a:pt x="1006610" y="6496"/>
                  </a:lnTo>
                  <a:lnTo>
                    <a:pt x="980057" y="4561"/>
                  </a:lnTo>
                  <a:lnTo>
                    <a:pt x="954467" y="2007"/>
                  </a:lnTo>
                  <a:lnTo>
                    <a:pt x="930998" y="873"/>
                  </a:lnTo>
                  <a:lnTo>
                    <a:pt x="906537" y="368"/>
                  </a:lnTo>
                  <a:lnTo>
                    <a:pt x="881876" y="144"/>
                  </a:lnTo>
                  <a:lnTo>
                    <a:pt x="858821" y="45"/>
                  </a:lnTo>
                  <a:lnTo>
                    <a:pt x="834544" y="0"/>
                  </a:lnTo>
                  <a:lnTo>
                    <a:pt x="809965" y="706"/>
                  </a:lnTo>
                  <a:lnTo>
                    <a:pt x="786947" y="3439"/>
                  </a:lnTo>
                  <a:lnTo>
                    <a:pt x="762686" y="5138"/>
                  </a:lnTo>
                  <a:lnTo>
                    <a:pt x="737389" y="5892"/>
                  </a:lnTo>
                  <a:lnTo>
                    <a:pt x="711631" y="6228"/>
                  </a:lnTo>
                  <a:lnTo>
                    <a:pt x="687604" y="6377"/>
                  </a:lnTo>
                  <a:lnTo>
                    <a:pt x="664105" y="6443"/>
                  </a:lnTo>
                  <a:lnTo>
                    <a:pt x="639146" y="6473"/>
                  </a:lnTo>
                  <a:lnTo>
                    <a:pt x="615474" y="6486"/>
                  </a:lnTo>
                  <a:lnTo>
                    <a:pt x="591407" y="7217"/>
                  </a:lnTo>
                  <a:lnTo>
                    <a:pt x="563777" y="9961"/>
                  </a:lnTo>
                  <a:lnTo>
                    <a:pt x="536499" y="11665"/>
                  </a:lnTo>
                  <a:lnTo>
                    <a:pt x="509861" y="12422"/>
                  </a:lnTo>
                  <a:lnTo>
                    <a:pt x="483508" y="12758"/>
                  </a:lnTo>
                  <a:lnTo>
                    <a:pt x="457281" y="12908"/>
                  </a:lnTo>
                  <a:lnTo>
                    <a:pt x="430384" y="13700"/>
                  </a:lnTo>
                  <a:lnTo>
                    <a:pt x="401497" y="16472"/>
                  </a:lnTo>
                  <a:lnTo>
                    <a:pt x="371725" y="18187"/>
                  </a:lnTo>
                  <a:lnTo>
                    <a:pt x="341560" y="18949"/>
                  </a:lnTo>
                  <a:lnTo>
                    <a:pt x="311219" y="19288"/>
                  </a:lnTo>
                  <a:lnTo>
                    <a:pt x="282737" y="19439"/>
                  </a:lnTo>
                  <a:lnTo>
                    <a:pt x="254838" y="19505"/>
                  </a:lnTo>
                  <a:lnTo>
                    <a:pt x="225505" y="19535"/>
                  </a:lnTo>
                  <a:lnTo>
                    <a:pt x="195535" y="19548"/>
                  </a:lnTo>
                  <a:lnTo>
                    <a:pt x="166733" y="19554"/>
                  </a:lnTo>
                  <a:lnTo>
                    <a:pt x="141837" y="19557"/>
                  </a:lnTo>
                  <a:lnTo>
                    <a:pt x="116742" y="21493"/>
                  </a:lnTo>
                  <a:lnTo>
                    <a:pt x="91799" y="24047"/>
                  </a:lnTo>
                  <a:lnTo>
                    <a:pt x="68619" y="25182"/>
                  </a:lnTo>
                  <a:lnTo>
                    <a:pt x="0" y="26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Mitosis:</a:t>
            </a:r>
            <a:r>
              <a:rPr lang="en-US" dirty="0" smtClean="0"/>
              <a:t>  The process in which the nucleus divides to produces two  identical nuclei.</a:t>
            </a:r>
          </a:p>
          <a:p>
            <a:r>
              <a:rPr lang="en-US" b="1" u="sng" dirty="0" err="1" smtClean="0"/>
              <a:t>Cytokinesis</a:t>
            </a:r>
            <a:r>
              <a:rPr lang="en-US" b="1" u="sng" dirty="0" smtClean="0"/>
              <a:t>: </a:t>
            </a:r>
            <a:r>
              <a:rPr lang="en-US" dirty="0" smtClean="0"/>
              <a:t> The process in which the cytoplasm divides to produces two new cells.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5FB7C-D398-437F-9834-D73BCA674823}" type="slidenum">
              <a:rPr lang="en-US"/>
              <a:pPr/>
              <a:t>18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CC"/>
                </a:solidFill>
              </a:rPr>
              <a:t>Eukaryotic Cell Cycle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 eukaryotic cell cycle has </a:t>
            </a:r>
            <a:r>
              <a:rPr lang="en-US" dirty="0"/>
              <a:t>5</a:t>
            </a:r>
            <a:r>
              <a:rPr lang="en-US" dirty="0" smtClean="0"/>
              <a:t> main phases: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1. G</a:t>
            </a:r>
            <a:r>
              <a:rPr lang="en-US" baseline="-25000" dirty="0" smtClean="0"/>
              <a:t>1</a:t>
            </a:r>
            <a:r>
              <a:rPr lang="en-US" dirty="0" smtClean="0"/>
              <a:t> (gap phase 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2. S (synthesis)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3. G</a:t>
            </a:r>
            <a:r>
              <a:rPr lang="en-US" baseline="-25000" dirty="0" smtClean="0"/>
              <a:t>2</a:t>
            </a:r>
            <a:r>
              <a:rPr lang="en-US" dirty="0" smtClean="0"/>
              <a:t> (gap phase 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4. M (mitosis)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5. C (cytokinesis)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 length of a complete cell cycle varies greatly among cell types.</a:t>
            </a:r>
          </a:p>
        </p:txBody>
      </p:sp>
      <p:sp>
        <p:nvSpPr>
          <p:cNvPr id="131076" name="AutoShape 4"/>
          <p:cNvSpPr>
            <a:spLocks/>
          </p:cNvSpPr>
          <p:nvPr/>
        </p:nvSpPr>
        <p:spPr bwMode="auto">
          <a:xfrm>
            <a:off x="4267200" y="2286000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4795838" y="2620963"/>
            <a:ext cx="2062162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ahoma" charset="0"/>
              </a:rPr>
              <a:t>interphase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131076" grpId="0" animBg="1"/>
      <p:bldP spid="1310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11283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Interphase: </a:t>
            </a:r>
            <a:r>
              <a:rPr lang="en-US" dirty="0" smtClean="0"/>
              <a:t> The period between cell division.  (can be a long time). </a:t>
            </a:r>
          </a:p>
          <a:p>
            <a:r>
              <a:rPr lang="en-US" dirty="0" smtClean="0"/>
              <a:t>The nucleus is active in producing messenger RNA.  Proteins are made, and DNA is copied.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Cell Growth and Division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Cells can grow at astonishing rates.</a:t>
            </a:r>
          </a:p>
          <a:p>
            <a:r>
              <a:rPr lang="en-US" dirty="0" smtClean="0"/>
              <a:t>Some cells, like E-coli, can double their volume in 30 minutes and divide in 30 minutes</a:t>
            </a:r>
          </a:p>
          <a:p>
            <a:r>
              <a:rPr lang="en-US" dirty="0" smtClean="0"/>
              <a:t>Ideal conditions of cell growth can never be maintained for very long.</a:t>
            </a:r>
          </a:p>
          <a:p>
            <a:r>
              <a:rPr lang="en-US" i="1" dirty="0" smtClean="0"/>
              <a:t>*Cells grow until they come into contact with other cells.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Bacteria and Alternative Energy: An Interesting Source for Electrici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06" y="1066800"/>
            <a:ext cx="388680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75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Phases of the Cell Cycle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524000"/>
            <a:ext cx="70993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err="1" smtClean="0"/>
              <a:t>Interphase</a:t>
            </a:r>
            <a:r>
              <a:rPr lang="en-US" dirty="0" smtClean="0"/>
              <a:t> is composed of: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(gap phase 1) – time of cell growth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S phase – synthesis of DNA (DNA replication)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- 2 sister chromatids are produced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(gap phase 2) – chromosomes condense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Following S phase, the sister chromatids appear to share a centromere.</a:t>
            </a:r>
          </a:p>
          <a:p>
            <a:pPr>
              <a:buNone/>
            </a:pPr>
            <a:r>
              <a:rPr lang="en-US" dirty="0" smtClean="0"/>
              <a:t>In fact, the centromere has been replicated but the 2 centromeres are held together by </a:t>
            </a:r>
            <a:r>
              <a:rPr lang="en-US" dirty="0" err="1" smtClean="0"/>
              <a:t>cohesin</a:t>
            </a:r>
            <a:r>
              <a:rPr lang="en-US" dirty="0" smtClean="0"/>
              <a:t> proteins.</a:t>
            </a:r>
          </a:p>
          <a:p>
            <a:pPr>
              <a:buNone/>
            </a:pPr>
            <a:r>
              <a:rPr lang="en-US" dirty="0" smtClean="0"/>
              <a:t>Proteins of the kinetochore are attached to the centromere.</a:t>
            </a:r>
          </a:p>
          <a:p>
            <a:pPr>
              <a:buNone/>
            </a:pPr>
            <a:r>
              <a:rPr lang="en-US" dirty="0" smtClean="0"/>
              <a:t>Microtubules attach to the kinetochore.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Mitosis is divided into 4 phases:</a:t>
            </a:r>
          </a:p>
          <a:p>
            <a:pPr>
              <a:buNone/>
            </a:pPr>
            <a:r>
              <a:rPr lang="en-US" dirty="0"/>
              <a:t>1</a:t>
            </a:r>
            <a:r>
              <a:rPr lang="en-US" dirty="0" smtClean="0"/>
              <a:t>. Prophase</a:t>
            </a:r>
          </a:p>
          <a:p>
            <a:pPr>
              <a:buNone/>
            </a:pPr>
            <a:r>
              <a:rPr lang="en-US" dirty="0"/>
              <a:t>2</a:t>
            </a:r>
            <a:r>
              <a:rPr lang="en-US" dirty="0" smtClean="0"/>
              <a:t>. metaphase</a:t>
            </a:r>
          </a:p>
          <a:p>
            <a:pPr>
              <a:buNone/>
            </a:pPr>
            <a:r>
              <a:rPr lang="en-US" dirty="0" smtClean="0"/>
              <a:t>3. anaphase</a:t>
            </a:r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telophase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1. Prophase:</a:t>
            </a:r>
            <a:r>
              <a:rPr lang="en-US" dirty="0" smtClean="0"/>
              <a:t>  Nuclear envelope disappears.  chromosomes become visible.  </a:t>
            </a:r>
            <a:r>
              <a:rPr lang="en-US" dirty="0" err="1" smtClean="0"/>
              <a:t>Centrioles</a:t>
            </a:r>
            <a:r>
              <a:rPr lang="en-US" dirty="0" smtClean="0"/>
              <a:t> move to opposites sides of the cell and form spindles (threads).  Chromosomes replicate to form two </a:t>
            </a:r>
            <a:r>
              <a:rPr lang="en-US" dirty="0" err="1" smtClean="0"/>
              <a:t>chormatids</a:t>
            </a:r>
            <a:r>
              <a:rPr lang="en-US" dirty="0" smtClean="0"/>
              <a:t> connected in the middle by </a:t>
            </a:r>
            <a:r>
              <a:rPr lang="en-US" dirty="0" err="1" smtClean="0"/>
              <a:t>centromere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pic>
        <p:nvPicPr>
          <p:cNvPr id="4" name="Picture 6" descr="rav65819_10_11b_2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9200" y="1447800"/>
            <a:ext cx="6629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MARTInkShape-Group65"/>
          <p:cNvGrpSpPr/>
          <p:nvPr/>
        </p:nvGrpSpPr>
        <p:grpSpPr>
          <a:xfrm>
            <a:off x="4996543" y="2560320"/>
            <a:ext cx="561531" cy="875212"/>
            <a:chOff x="4996543" y="2560320"/>
            <a:chExt cx="561531" cy="875212"/>
          </a:xfrm>
        </p:grpSpPr>
        <p:sp>
          <p:nvSpPr>
            <p:cNvPr id="3" name="SMARTInkShape-124"/>
            <p:cNvSpPr/>
            <p:nvPr>
              <p:custDataLst>
                <p:tags r:id="rId11"/>
              </p:custDataLst>
            </p:nvPr>
          </p:nvSpPr>
          <p:spPr>
            <a:xfrm>
              <a:off x="4996543" y="2560320"/>
              <a:ext cx="391886" cy="470264"/>
            </a:xfrm>
            <a:custGeom>
              <a:avLst/>
              <a:gdLst/>
              <a:ahLst/>
              <a:cxnLst/>
              <a:rect l="0" t="0" r="0" b="0"/>
              <a:pathLst>
                <a:path w="391886" h="470264">
                  <a:moveTo>
                    <a:pt x="0" y="0"/>
                  </a:moveTo>
                  <a:lnTo>
                    <a:pt x="0" y="0"/>
                  </a:lnTo>
                  <a:lnTo>
                    <a:pt x="29396" y="23772"/>
                  </a:lnTo>
                  <a:lnTo>
                    <a:pt x="59222" y="37128"/>
                  </a:lnTo>
                  <a:lnTo>
                    <a:pt x="67981" y="45743"/>
                  </a:lnTo>
                  <a:lnTo>
                    <a:pt x="77232" y="50323"/>
                  </a:lnTo>
                  <a:lnTo>
                    <a:pt x="82222" y="52120"/>
                  </a:lnTo>
                  <a:lnTo>
                    <a:pt x="97941" y="63499"/>
                  </a:lnTo>
                  <a:lnTo>
                    <a:pt x="102312" y="65233"/>
                  </a:lnTo>
                  <a:lnTo>
                    <a:pt x="130629" y="89515"/>
                  </a:lnTo>
                  <a:lnTo>
                    <a:pt x="134983" y="91310"/>
                  </a:lnTo>
                  <a:lnTo>
                    <a:pt x="167640" y="121925"/>
                  </a:lnTo>
                  <a:lnTo>
                    <a:pt x="184815" y="137160"/>
                  </a:lnTo>
                  <a:lnTo>
                    <a:pt x="197212" y="145869"/>
                  </a:lnTo>
                  <a:lnTo>
                    <a:pt x="222058" y="178164"/>
                  </a:lnTo>
                  <a:lnTo>
                    <a:pt x="227144" y="185138"/>
                  </a:lnTo>
                  <a:lnTo>
                    <a:pt x="252961" y="204287"/>
                  </a:lnTo>
                  <a:lnTo>
                    <a:pt x="276209" y="234283"/>
                  </a:lnTo>
                  <a:lnTo>
                    <a:pt x="284594" y="247092"/>
                  </a:lnTo>
                  <a:lnTo>
                    <a:pt x="310534" y="275178"/>
                  </a:lnTo>
                  <a:lnTo>
                    <a:pt x="325893" y="301920"/>
                  </a:lnTo>
                  <a:lnTo>
                    <a:pt x="334405" y="329425"/>
                  </a:lnTo>
                  <a:lnTo>
                    <a:pt x="340020" y="343141"/>
                  </a:lnTo>
                  <a:lnTo>
                    <a:pt x="350571" y="367082"/>
                  </a:lnTo>
                  <a:lnTo>
                    <a:pt x="361412" y="398591"/>
                  </a:lnTo>
                  <a:lnTo>
                    <a:pt x="372292" y="422057"/>
                  </a:lnTo>
                  <a:lnTo>
                    <a:pt x="378823" y="434208"/>
                  </a:lnTo>
                  <a:lnTo>
                    <a:pt x="384064" y="447417"/>
                  </a:lnTo>
                  <a:lnTo>
                    <a:pt x="385825" y="463492"/>
                  </a:lnTo>
                  <a:lnTo>
                    <a:pt x="391885" y="4702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5"/>
            <p:cNvSpPr/>
            <p:nvPr>
              <p:custDataLst>
                <p:tags r:id="rId12"/>
              </p:custDataLst>
            </p:nvPr>
          </p:nvSpPr>
          <p:spPr>
            <a:xfrm>
              <a:off x="5231674" y="2566851"/>
              <a:ext cx="326400" cy="868681"/>
            </a:xfrm>
            <a:custGeom>
              <a:avLst/>
              <a:gdLst/>
              <a:ahLst/>
              <a:cxnLst/>
              <a:rect l="0" t="0" r="0" b="0"/>
              <a:pathLst>
                <a:path w="326400" h="868681">
                  <a:moveTo>
                    <a:pt x="0" y="0"/>
                  </a:moveTo>
                  <a:lnTo>
                    <a:pt x="0" y="0"/>
                  </a:lnTo>
                  <a:lnTo>
                    <a:pt x="12559" y="21650"/>
                  </a:lnTo>
                  <a:lnTo>
                    <a:pt x="42189" y="49094"/>
                  </a:lnTo>
                  <a:lnTo>
                    <a:pt x="74152" y="80716"/>
                  </a:lnTo>
                  <a:lnTo>
                    <a:pt x="106023" y="112557"/>
                  </a:lnTo>
                  <a:lnTo>
                    <a:pt x="131832" y="141832"/>
                  </a:lnTo>
                  <a:lnTo>
                    <a:pt x="160833" y="173626"/>
                  </a:lnTo>
                  <a:lnTo>
                    <a:pt x="182960" y="201184"/>
                  </a:lnTo>
                  <a:lnTo>
                    <a:pt x="203086" y="231494"/>
                  </a:lnTo>
                  <a:lnTo>
                    <a:pt x="221044" y="258952"/>
                  </a:lnTo>
                  <a:lnTo>
                    <a:pt x="233047" y="286901"/>
                  </a:lnTo>
                  <a:lnTo>
                    <a:pt x="244513" y="312560"/>
                  </a:lnTo>
                  <a:lnTo>
                    <a:pt x="257103" y="342095"/>
                  </a:lnTo>
                  <a:lnTo>
                    <a:pt x="269300" y="371005"/>
                  </a:lnTo>
                  <a:lnTo>
                    <a:pt x="277832" y="403600"/>
                  </a:lnTo>
                  <a:lnTo>
                    <a:pt x="289449" y="434104"/>
                  </a:lnTo>
                  <a:lnTo>
                    <a:pt x="299526" y="458501"/>
                  </a:lnTo>
                  <a:lnTo>
                    <a:pt x="308237" y="488711"/>
                  </a:lnTo>
                  <a:lnTo>
                    <a:pt x="315414" y="517175"/>
                  </a:lnTo>
                  <a:lnTo>
                    <a:pt x="322137" y="543994"/>
                  </a:lnTo>
                  <a:lnTo>
                    <a:pt x="325258" y="573793"/>
                  </a:lnTo>
                  <a:lnTo>
                    <a:pt x="326399" y="605862"/>
                  </a:lnTo>
                  <a:lnTo>
                    <a:pt x="324585" y="621959"/>
                  </a:lnTo>
                  <a:lnTo>
                    <a:pt x="320938" y="650370"/>
                  </a:lnTo>
                  <a:lnTo>
                    <a:pt x="315728" y="679447"/>
                  </a:lnTo>
                  <a:lnTo>
                    <a:pt x="314167" y="703915"/>
                  </a:lnTo>
                  <a:lnTo>
                    <a:pt x="313639" y="736254"/>
                  </a:lnTo>
                  <a:lnTo>
                    <a:pt x="311585" y="766743"/>
                  </a:lnTo>
                  <a:lnTo>
                    <a:pt x="305447" y="798422"/>
                  </a:lnTo>
                  <a:lnTo>
                    <a:pt x="301434" y="826741"/>
                  </a:lnTo>
                  <a:lnTo>
                    <a:pt x="300739" y="844804"/>
                  </a:lnTo>
                  <a:lnTo>
                    <a:pt x="302093" y="849134"/>
                  </a:lnTo>
                  <a:lnTo>
                    <a:pt x="313509" y="868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126"/>
          <p:cNvSpPr/>
          <p:nvPr>
            <p:custDataLst>
              <p:tags r:id="rId1"/>
            </p:custDataLst>
          </p:nvPr>
        </p:nvSpPr>
        <p:spPr>
          <a:xfrm>
            <a:off x="4807131" y="2658291"/>
            <a:ext cx="38347" cy="431075"/>
          </a:xfrm>
          <a:custGeom>
            <a:avLst/>
            <a:gdLst/>
            <a:ahLst/>
            <a:cxnLst/>
            <a:rect l="0" t="0" r="0" b="0"/>
            <a:pathLst>
              <a:path w="38347" h="431075">
                <a:moveTo>
                  <a:pt x="0" y="0"/>
                </a:moveTo>
                <a:lnTo>
                  <a:pt x="0" y="0"/>
                </a:lnTo>
                <a:lnTo>
                  <a:pt x="0" y="31097"/>
                </a:lnTo>
                <a:lnTo>
                  <a:pt x="1936" y="58260"/>
                </a:lnTo>
                <a:lnTo>
                  <a:pt x="9091" y="84806"/>
                </a:lnTo>
                <a:lnTo>
                  <a:pt x="13004" y="114777"/>
                </a:lnTo>
                <a:lnTo>
                  <a:pt x="18078" y="141985"/>
                </a:lnTo>
                <a:lnTo>
                  <a:pt x="21080" y="169312"/>
                </a:lnTo>
                <a:lnTo>
                  <a:pt x="28597" y="201085"/>
                </a:lnTo>
                <a:lnTo>
                  <a:pt x="34922" y="228592"/>
                </a:lnTo>
                <a:lnTo>
                  <a:pt x="38346" y="258514"/>
                </a:lnTo>
                <a:lnTo>
                  <a:pt x="38214" y="271492"/>
                </a:lnTo>
                <a:lnTo>
                  <a:pt x="33532" y="300934"/>
                </a:lnTo>
                <a:lnTo>
                  <a:pt x="32105" y="329705"/>
                </a:lnTo>
                <a:lnTo>
                  <a:pt x="29267" y="338366"/>
                </a:lnTo>
                <a:lnTo>
                  <a:pt x="20122" y="350790"/>
                </a:lnTo>
                <a:lnTo>
                  <a:pt x="18136" y="363219"/>
                </a:lnTo>
                <a:lnTo>
                  <a:pt x="18677" y="394320"/>
                </a:lnTo>
                <a:lnTo>
                  <a:pt x="13063" y="43107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67"/>
          <p:cNvGrpSpPr/>
          <p:nvPr/>
        </p:nvGrpSpPr>
        <p:grpSpPr>
          <a:xfrm>
            <a:off x="4121331" y="2671354"/>
            <a:ext cx="463733" cy="764178"/>
            <a:chOff x="4121331" y="2671354"/>
            <a:chExt cx="463733" cy="764178"/>
          </a:xfrm>
        </p:grpSpPr>
        <p:sp>
          <p:nvSpPr>
            <p:cNvPr id="8" name="SMARTInkShape-127"/>
            <p:cNvSpPr/>
            <p:nvPr>
              <p:custDataLst>
                <p:tags r:id="rId9"/>
              </p:custDataLst>
            </p:nvPr>
          </p:nvSpPr>
          <p:spPr>
            <a:xfrm>
              <a:off x="4351268" y="2671354"/>
              <a:ext cx="171054" cy="581298"/>
            </a:xfrm>
            <a:custGeom>
              <a:avLst/>
              <a:gdLst/>
              <a:ahLst/>
              <a:cxnLst/>
              <a:rect l="0" t="0" r="0" b="0"/>
              <a:pathLst>
                <a:path w="171054" h="581298">
                  <a:moveTo>
                    <a:pt x="24789" y="0"/>
                  </a:moveTo>
                  <a:lnTo>
                    <a:pt x="24789" y="0"/>
                  </a:lnTo>
                  <a:lnTo>
                    <a:pt x="17854" y="3468"/>
                  </a:lnTo>
                  <a:lnTo>
                    <a:pt x="12515" y="10976"/>
                  </a:lnTo>
                  <a:lnTo>
                    <a:pt x="0" y="39953"/>
                  </a:lnTo>
                  <a:lnTo>
                    <a:pt x="11114" y="71445"/>
                  </a:lnTo>
                  <a:lnTo>
                    <a:pt x="20314" y="97892"/>
                  </a:lnTo>
                  <a:lnTo>
                    <a:pt x="29120" y="124082"/>
                  </a:lnTo>
                  <a:lnTo>
                    <a:pt x="37847" y="152155"/>
                  </a:lnTo>
                  <a:lnTo>
                    <a:pt x="44249" y="182866"/>
                  </a:lnTo>
                  <a:lnTo>
                    <a:pt x="49383" y="197015"/>
                  </a:lnTo>
                  <a:lnTo>
                    <a:pt x="55927" y="222344"/>
                  </a:lnTo>
                  <a:lnTo>
                    <a:pt x="66241" y="249234"/>
                  </a:lnTo>
                  <a:lnTo>
                    <a:pt x="79369" y="279014"/>
                  </a:lnTo>
                  <a:lnTo>
                    <a:pt x="87768" y="306615"/>
                  </a:lnTo>
                  <a:lnTo>
                    <a:pt x="89791" y="318427"/>
                  </a:lnTo>
                  <a:lnTo>
                    <a:pt x="99057" y="344896"/>
                  </a:lnTo>
                  <a:lnTo>
                    <a:pt x="109730" y="373486"/>
                  </a:lnTo>
                  <a:lnTo>
                    <a:pt x="120588" y="404380"/>
                  </a:lnTo>
                  <a:lnTo>
                    <a:pt x="129293" y="422065"/>
                  </a:lnTo>
                  <a:lnTo>
                    <a:pt x="153361" y="453730"/>
                  </a:lnTo>
                  <a:lnTo>
                    <a:pt x="160793" y="465092"/>
                  </a:lnTo>
                  <a:lnTo>
                    <a:pt x="161904" y="470444"/>
                  </a:lnTo>
                  <a:lnTo>
                    <a:pt x="161194" y="475464"/>
                  </a:lnTo>
                  <a:lnTo>
                    <a:pt x="156558" y="490481"/>
                  </a:lnTo>
                  <a:lnTo>
                    <a:pt x="155756" y="498106"/>
                  </a:lnTo>
                  <a:lnTo>
                    <a:pt x="162453" y="511895"/>
                  </a:lnTo>
                  <a:lnTo>
                    <a:pt x="170162" y="522836"/>
                  </a:lnTo>
                  <a:lnTo>
                    <a:pt x="171053" y="527083"/>
                  </a:lnTo>
                  <a:lnTo>
                    <a:pt x="170108" y="537608"/>
                  </a:lnTo>
                  <a:lnTo>
                    <a:pt x="168114" y="542011"/>
                  </a:lnTo>
                  <a:lnTo>
                    <a:pt x="162028" y="548839"/>
                  </a:lnTo>
                  <a:lnTo>
                    <a:pt x="155418" y="581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8"/>
            <p:cNvSpPr/>
            <p:nvPr>
              <p:custDataLst>
                <p:tags r:id="rId10"/>
              </p:custDataLst>
            </p:nvPr>
          </p:nvSpPr>
          <p:spPr>
            <a:xfrm>
              <a:off x="4121331" y="2854234"/>
              <a:ext cx="463733" cy="581298"/>
            </a:xfrm>
            <a:custGeom>
              <a:avLst/>
              <a:gdLst/>
              <a:ahLst/>
              <a:cxnLst/>
              <a:rect l="0" t="0" r="0" b="0"/>
              <a:pathLst>
                <a:path w="463733" h="581298">
                  <a:moveTo>
                    <a:pt x="0" y="0"/>
                  </a:moveTo>
                  <a:lnTo>
                    <a:pt x="0" y="0"/>
                  </a:lnTo>
                  <a:lnTo>
                    <a:pt x="4489" y="17095"/>
                  </a:lnTo>
                  <a:lnTo>
                    <a:pt x="6652" y="43851"/>
                  </a:lnTo>
                  <a:lnTo>
                    <a:pt x="11567" y="72582"/>
                  </a:lnTo>
                  <a:lnTo>
                    <a:pt x="21862" y="101276"/>
                  </a:lnTo>
                  <a:lnTo>
                    <a:pt x="28330" y="125480"/>
                  </a:lnTo>
                  <a:lnTo>
                    <a:pt x="34842" y="152165"/>
                  </a:lnTo>
                  <a:lnTo>
                    <a:pt x="41368" y="178456"/>
                  </a:lnTo>
                  <a:lnTo>
                    <a:pt x="54564" y="209583"/>
                  </a:lnTo>
                  <a:lnTo>
                    <a:pt x="64912" y="241428"/>
                  </a:lnTo>
                  <a:lnTo>
                    <a:pt x="81362" y="273832"/>
                  </a:lnTo>
                  <a:lnTo>
                    <a:pt x="98131" y="303440"/>
                  </a:lnTo>
                  <a:lnTo>
                    <a:pt x="109147" y="320927"/>
                  </a:lnTo>
                  <a:lnTo>
                    <a:pt x="118942" y="337962"/>
                  </a:lnTo>
                  <a:lnTo>
                    <a:pt x="144007" y="365674"/>
                  </a:lnTo>
                  <a:lnTo>
                    <a:pt x="174305" y="396350"/>
                  </a:lnTo>
                  <a:lnTo>
                    <a:pt x="200208" y="425508"/>
                  </a:lnTo>
                  <a:lnTo>
                    <a:pt x="230344" y="448350"/>
                  </a:lnTo>
                  <a:lnTo>
                    <a:pt x="257006" y="469160"/>
                  </a:lnTo>
                  <a:lnTo>
                    <a:pt x="286543" y="490930"/>
                  </a:lnTo>
                  <a:lnTo>
                    <a:pt x="314760" y="513615"/>
                  </a:lnTo>
                  <a:lnTo>
                    <a:pt x="346744" y="531084"/>
                  </a:lnTo>
                  <a:lnTo>
                    <a:pt x="372379" y="540630"/>
                  </a:lnTo>
                  <a:lnTo>
                    <a:pt x="401526" y="553804"/>
                  </a:lnTo>
                  <a:lnTo>
                    <a:pt x="430758" y="565877"/>
                  </a:lnTo>
                  <a:lnTo>
                    <a:pt x="463732" y="581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29"/>
          <p:cNvSpPr/>
          <p:nvPr>
            <p:custDataLst>
              <p:tags r:id="rId2"/>
            </p:custDataLst>
          </p:nvPr>
        </p:nvSpPr>
        <p:spPr>
          <a:xfrm>
            <a:off x="4108269" y="2704011"/>
            <a:ext cx="6532" cy="45721"/>
          </a:xfrm>
          <a:custGeom>
            <a:avLst/>
            <a:gdLst/>
            <a:ahLst/>
            <a:cxnLst/>
            <a:rect l="0" t="0" r="0" b="0"/>
            <a:pathLst>
              <a:path w="6532" h="45721">
                <a:moveTo>
                  <a:pt x="6531" y="0"/>
                </a:moveTo>
                <a:lnTo>
                  <a:pt x="6531" y="0"/>
                </a:lnTo>
                <a:lnTo>
                  <a:pt x="907" y="20338"/>
                </a:lnTo>
                <a:lnTo>
                  <a:pt x="0" y="4572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69"/>
          <p:cNvGrpSpPr/>
          <p:nvPr/>
        </p:nvGrpSpPr>
        <p:grpSpPr>
          <a:xfrm>
            <a:off x="3657600" y="2573383"/>
            <a:ext cx="1665515" cy="1025435"/>
            <a:chOff x="3657600" y="2573383"/>
            <a:chExt cx="1665515" cy="1025435"/>
          </a:xfrm>
        </p:grpSpPr>
        <p:sp>
          <p:nvSpPr>
            <p:cNvPr id="12" name="SMARTInkShape-130"/>
            <p:cNvSpPr/>
            <p:nvPr>
              <p:custDataLst>
                <p:tags r:id="rId3"/>
              </p:custDataLst>
            </p:nvPr>
          </p:nvSpPr>
          <p:spPr>
            <a:xfrm>
              <a:off x="3833949" y="2704011"/>
              <a:ext cx="1058092" cy="894807"/>
            </a:xfrm>
            <a:custGeom>
              <a:avLst/>
              <a:gdLst/>
              <a:ahLst/>
              <a:cxnLst/>
              <a:rect l="0" t="0" r="0" b="0"/>
              <a:pathLst>
                <a:path w="1058092" h="894807">
                  <a:moveTo>
                    <a:pt x="0" y="0"/>
                  </a:moveTo>
                  <a:lnTo>
                    <a:pt x="0" y="0"/>
                  </a:lnTo>
                  <a:lnTo>
                    <a:pt x="0" y="10402"/>
                  </a:lnTo>
                  <a:lnTo>
                    <a:pt x="725" y="13467"/>
                  </a:lnTo>
                  <a:lnTo>
                    <a:pt x="1935" y="15509"/>
                  </a:lnTo>
                  <a:lnTo>
                    <a:pt x="3467" y="16871"/>
                  </a:lnTo>
                  <a:lnTo>
                    <a:pt x="8063" y="47655"/>
                  </a:lnTo>
                  <a:lnTo>
                    <a:pt x="13517" y="72420"/>
                  </a:lnTo>
                  <a:lnTo>
                    <a:pt x="19729" y="102012"/>
                  </a:lnTo>
                  <a:lnTo>
                    <a:pt x="26165" y="132552"/>
                  </a:lnTo>
                  <a:lnTo>
                    <a:pt x="34604" y="159260"/>
                  </a:lnTo>
                  <a:lnTo>
                    <a:pt x="48231" y="188219"/>
                  </a:lnTo>
                  <a:lnTo>
                    <a:pt x="64123" y="217119"/>
                  </a:lnTo>
                  <a:lnTo>
                    <a:pt x="78024" y="246728"/>
                  </a:lnTo>
                  <a:lnTo>
                    <a:pt x="93270" y="275821"/>
                  </a:lnTo>
                  <a:lnTo>
                    <a:pt x="109641" y="305487"/>
                  </a:lnTo>
                  <a:lnTo>
                    <a:pt x="128176" y="334583"/>
                  </a:lnTo>
                  <a:lnTo>
                    <a:pt x="155356" y="364020"/>
                  </a:lnTo>
                  <a:lnTo>
                    <a:pt x="187152" y="396139"/>
                  </a:lnTo>
                  <a:lnTo>
                    <a:pt x="214164" y="428338"/>
                  </a:lnTo>
                  <a:lnTo>
                    <a:pt x="243477" y="458895"/>
                  </a:lnTo>
                  <a:lnTo>
                    <a:pt x="273905" y="489433"/>
                  </a:lnTo>
                  <a:lnTo>
                    <a:pt x="305579" y="521116"/>
                  </a:lnTo>
                  <a:lnTo>
                    <a:pt x="336214" y="546582"/>
                  </a:lnTo>
                  <a:lnTo>
                    <a:pt x="368058" y="572629"/>
                  </a:lnTo>
                  <a:lnTo>
                    <a:pt x="395525" y="596732"/>
                  </a:lnTo>
                  <a:lnTo>
                    <a:pt x="427082" y="618334"/>
                  </a:lnTo>
                  <a:lnTo>
                    <a:pt x="455659" y="635731"/>
                  </a:lnTo>
                  <a:lnTo>
                    <a:pt x="484956" y="655079"/>
                  </a:lnTo>
                  <a:lnTo>
                    <a:pt x="515014" y="672717"/>
                  </a:lnTo>
                  <a:lnTo>
                    <a:pt x="545680" y="687678"/>
                  </a:lnTo>
                  <a:lnTo>
                    <a:pt x="575379" y="700714"/>
                  </a:lnTo>
                  <a:lnTo>
                    <a:pt x="601738" y="714899"/>
                  </a:lnTo>
                  <a:lnTo>
                    <a:pt x="626461" y="727402"/>
                  </a:lnTo>
                  <a:lnTo>
                    <a:pt x="654994" y="740299"/>
                  </a:lnTo>
                  <a:lnTo>
                    <a:pt x="682940" y="755725"/>
                  </a:lnTo>
                  <a:lnTo>
                    <a:pt x="715545" y="770540"/>
                  </a:lnTo>
                  <a:lnTo>
                    <a:pt x="746242" y="782298"/>
                  </a:lnTo>
                  <a:lnTo>
                    <a:pt x="772971" y="795469"/>
                  </a:lnTo>
                  <a:lnTo>
                    <a:pt x="786954" y="801308"/>
                  </a:lnTo>
                  <a:lnTo>
                    <a:pt x="801083" y="812029"/>
                  </a:lnTo>
                  <a:lnTo>
                    <a:pt x="830760" y="824457"/>
                  </a:lnTo>
                  <a:lnTo>
                    <a:pt x="861109" y="837206"/>
                  </a:lnTo>
                  <a:lnTo>
                    <a:pt x="892733" y="848955"/>
                  </a:lnTo>
                  <a:lnTo>
                    <a:pt x="922244" y="859954"/>
                  </a:lnTo>
                  <a:lnTo>
                    <a:pt x="952342" y="868677"/>
                  </a:lnTo>
                  <a:lnTo>
                    <a:pt x="982935" y="877388"/>
                  </a:lnTo>
                  <a:lnTo>
                    <a:pt x="1010063" y="883105"/>
                  </a:lnTo>
                  <a:lnTo>
                    <a:pt x="1038041" y="890721"/>
                  </a:lnTo>
                  <a:lnTo>
                    <a:pt x="1058091" y="894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1"/>
            <p:cNvSpPr/>
            <p:nvPr>
              <p:custDataLst>
                <p:tags r:id="rId4"/>
              </p:custDataLst>
            </p:nvPr>
          </p:nvSpPr>
          <p:spPr>
            <a:xfrm>
              <a:off x="4552406" y="2730137"/>
              <a:ext cx="545138" cy="862150"/>
            </a:xfrm>
            <a:custGeom>
              <a:avLst/>
              <a:gdLst/>
              <a:ahLst/>
              <a:cxnLst/>
              <a:rect l="0" t="0" r="0" b="0"/>
              <a:pathLst>
                <a:path w="545138" h="862150">
                  <a:moveTo>
                    <a:pt x="0" y="0"/>
                  </a:moveTo>
                  <a:lnTo>
                    <a:pt x="0" y="0"/>
                  </a:lnTo>
                  <a:lnTo>
                    <a:pt x="28933" y="23007"/>
                  </a:lnTo>
                  <a:lnTo>
                    <a:pt x="54741" y="46394"/>
                  </a:lnTo>
                  <a:lnTo>
                    <a:pt x="84110" y="75446"/>
                  </a:lnTo>
                  <a:lnTo>
                    <a:pt x="105186" y="103544"/>
                  </a:lnTo>
                  <a:lnTo>
                    <a:pt x="135858" y="130545"/>
                  </a:lnTo>
                  <a:lnTo>
                    <a:pt x="163171" y="161916"/>
                  </a:lnTo>
                  <a:lnTo>
                    <a:pt x="189401" y="194461"/>
                  </a:lnTo>
                  <a:lnTo>
                    <a:pt x="215536" y="227108"/>
                  </a:lnTo>
                  <a:lnTo>
                    <a:pt x="241663" y="256530"/>
                  </a:lnTo>
                  <a:lnTo>
                    <a:pt x="267788" y="286968"/>
                  </a:lnTo>
                  <a:lnTo>
                    <a:pt x="298268" y="317839"/>
                  </a:lnTo>
                  <a:lnTo>
                    <a:pt x="321975" y="343501"/>
                  </a:lnTo>
                  <a:lnTo>
                    <a:pt x="346548" y="375232"/>
                  </a:lnTo>
                  <a:lnTo>
                    <a:pt x="365873" y="400821"/>
                  </a:lnTo>
                  <a:lnTo>
                    <a:pt x="386694" y="426496"/>
                  </a:lnTo>
                  <a:lnTo>
                    <a:pt x="404783" y="454146"/>
                  </a:lnTo>
                  <a:lnTo>
                    <a:pt x="422333" y="480948"/>
                  </a:lnTo>
                  <a:lnTo>
                    <a:pt x="438886" y="505683"/>
                  </a:lnTo>
                  <a:lnTo>
                    <a:pt x="454112" y="531396"/>
                  </a:lnTo>
                  <a:lnTo>
                    <a:pt x="467771" y="557114"/>
                  </a:lnTo>
                  <a:lnTo>
                    <a:pt x="484458" y="586678"/>
                  </a:lnTo>
                  <a:lnTo>
                    <a:pt x="498494" y="613700"/>
                  </a:lnTo>
                  <a:lnTo>
                    <a:pt x="509007" y="645056"/>
                  </a:lnTo>
                  <a:lnTo>
                    <a:pt x="515851" y="661875"/>
                  </a:lnTo>
                  <a:lnTo>
                    <a:pt x="530614" y="694476"/>
                  </a:lnTo>
                  <a:lnTo>
                    <a:pt x="540356" y="725941"/>
                  </a:lnTo>
                  <a:lnTo>
                    <a:pt x="545137" y="744865"/>
                  </a:lnTo>
                  <a:lnTo>
                    <a:pt x="542650" y="773810"/>
                  </a:lnTo>
                  <a:lnTo>
                    <a:pt x="536001" y="805637"/>
                  </a:lnTo>
                  <a:lnTo>
                    <a:pt x="534907" y="834414"/>
                  </a:lnTo>
                  <a:lnTo>
                    <a:pt x="532134" y="845225"/>
                  </a:lnTo>
                  <a:lnTo>
                    <a:pt x="522514" y="862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2"/>
            <p:cNvSpPr/>
            <p:nvPr>
              <p:custDataLst>
                <p:tags r:id="rId5"/>
              </p:custDataLst>
            </p:nvPr>
          </p:nvSpPr>
          <p:spPr>
            <a:xfrm>
              <a:off x="4598126" y="2573383"/>
              <a:ext cx="1" cy="26126"/>
            </a:xfrm>
            <a:custGeom>
              <a:avLst/>
              <a:gdLst/>
              <a:ahLst/>
              <a:cxnLst/>
              <a:rect l="0" t="0" r="0" b="0"/>
              <a:pathLst>
                <a:path w="1" h="26126">
                  <a:moveTo>
                    <a:pt x="0" y="0"/>
                  </a:moveTo>
                  <a:lnTo>
                    <a:pt x="0" y="0"/>
                  </a:lnTo>
                  <a:lnTo>
                    <a:pt x="0" y="26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3"/>
            <p:cNvSpPr/>
            <p:nvPr>
              <p:custDataLst>
                <p:tags r:id="rId6"/>
              </p:custDataLst>
            </p:nvPr>
          </p:nvSpPr>
          <p:spPr>
            <a:xfrm>
              <a:off x="4728754" y="2684417"/>
              <a:ext cx="594361" cy="587830"/>
            </a:xfrm>
            <a:custGeom>
              <a:avLst/>
              <a:gdLst/>
              <a:ahLst/>
              <a:cxnLst/>
              <a:rect l="0" t="0" r="0" b="0"/>
              <a:pathLst>
                <a:path w="594361" h="587830">
                  <a:moveTo>
                    <a:pt x="0" y="0"/>
                  </a:moveTo>
                  <a:lnTo>
                    <a:pt x="0" y="0"/>
                  </a:lnTo>
                  <a:lnTo>
                    <a:pt x="17807" y="16355"/>
                  </a:lnTo>
                  <a:lnTo>
                    <a:pt x="48406" y="37158"/>
                  </a:lnTo>
                  <a:lnTo>
                    <a:pt x="78731" y="58802"/>
                  </a:lnTo>
                  <a:lnTo>
                    <a:pt x="107318" y="80557"/>
                  </a:lnTo>
                  <a:lnTo>
                    <a:pt x="134276" y="99907"/>
                  </a:lnTo>
                  <a:lnTo>
                    <a:pt x="163040" y="125669"/>
                  </a:lnTo>
                  <a:lnTo>
                    <a:pt x="192102" y="152347"/>
                  </a:lnTo>
                  <a:lnTo>
                    <a:pt x="218956" y="174165"/>
                  </a:lnTo>
                  <a:lnTo>
                    <a:pt x="250590" y="196802"/>
                  </a:lnTo>
                  <a:lnTo>
                    <a:pt x="281311" y="225246"/>
                  </a:lnTo>
                  <a:lnTo>
                    <a:pt x="311634" y="253209"/>
                  </a:lnTo>
                  <a:lnTo>
                    <a:pt x="339522" y="276297"/>
                  </a:lnTo>
                  <a:lnTo>
                    <a:pt x="360711" y="291939"/>
                  </a:lnTo>
                  <a:lnTo>
                    <a:pt x="377327" y="301796"/>
                  </a:lnTo>
                  <a:lnTo>
                    <a:pt x="408688" y="328625"/>
                  </a:lnTo>
                  <a:lnTo>
                    <a:pt x="440006" y="355010"/>
                  </a:lnTo>
                  <a:lnTo>
                    <a:pt x="471167" y="379280"/>
                  </a:lnTo>
                  <a:lnTo>
                    <a:pt x="501809" y="401572"/>
                  </a:lnTo>
                  <a:lnTo>
                    <a:pt x="531509" y="433907"/>
                  </a:lnTo>
                  <a:lnTo>
                    <a:pt x="557374" y="465297"/>
                  </a:lnTo>
                  <a:lnTo>
                    <a:pt x="582025" y="491981"/>
                  </a:lnTo>
                  <a:lnTo>
                    <a:pt x="591808" y="514392"/>
                  </a:lnTo>
                  <a:lnTo>
                    <a:pt x="594025" y="546227"/>
                  </a:lnTo>
                  <a:lnTo>
                    <a:pt x="594360" y="5878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4"/>
            <p:cNvSpPr/>
            <p:nvPr>
              <p:custDataLst>
                <p:tags r:id="rId7"/>
              </p:custDataLst>
            </p:nvPr>
          </p:nvSpPr>
          <p:spPr>
            <a:xfrm>
              <a:off x="3657600" y="3076303"/>
              <a:ext cx="1136470" cy="143692"/>
            </a:xfrm>
            <a:custGeom>
              <a:avLst/>
              <a:gdLst/>
              <a:ahLst/>
              <a:cxnLst/>
              <a:rect l="0" t="0" r="0" b="0"/>
              <a:pathLst>
                <a:path w="1136470" h="143692">
                  <a:moveTo>
                    <a:pt x="0" y="143691"/>
                  </a:moveTo>
                  <a:lnTo>
                    <a:pt x="0" y="143691"/>
                  </a:lnTo>
                  <a:lnTo>
                    <a:pt x="10429" y="142966"/>
                  </a:lnTo>
                  <a:lnTo>
                    <a:pt x="28401" y="138521"/>
                  </a:lnTo>
                  <a:lnTo>
                    <a:pt x="59635" y="137429"/>
                  </a:lnTo>
                  <a:lnTo>
                    <a:pt x="86693" y="137240"/>
                  </a:lnTo>
                  <a:lnTo>
                    <a:pt x="113095" y="137183"/>
                  </a:lnTo>
                  <a:lnTo>
                    <a:pt x="139302" y="137167"/>
                  </a:lnTo>
                  <a:lnTo>
                    <a:pt x="165453" y="137162"/>
                  </a:lnTo>
                  <a:lnTo>
                    <a:pt x="191318" y="137160"/>
                  </a:lnTo>
                  <a:lnTo>
                    <a:pt x="215296" y="136434"/>
                  </a:lnTo>
                  <a:lnTo>
                    <a:pt x="244333" y="132671"/>
                  </a:lnTo>
                  <a:lnTo>
                    <a:pt x="271644" y="131233"/>
                  </a:lnTo>
                  <a:lnTo>
                    <a:pt x="298121" y="130082"/>
                  </a:lnTo>
                  <a:lnTo>
                    <a:pt x="324351" y="125467"/>
                  </a:lnTo>
                  <a:lnTo>
                    <a:pt x="349781" y="120229"/>
                  </a:lnTo>
                  <a:lnTo>
                    <a:pt x="380182" y="116156"/>
                  </a:lnTo>
                  <a:lnTo>
                    <a:pt x="405351" y="112552"/>
                  </a:lnTo>
                  <a:lnTo>
                    <a:pt x="431194" y="109548"/>
                  </a:lnTo>
                  <a:lnTo>
                    <a:pt x="457236" y="105998"/>
                  </a:lnTo>
                  <a:lnTo>
                    <a:pt x="483336" y="103010"/>
                  </a:lnTo>
                  <a:lnTo>
                    <a:pt x="509455" y="99464"/>
                  </a:lnTo>
                  <a:lnTo>
                    <a:pt x="537513" y="98414"/>
                  </a:lnTo>
                  <a:lnTo>
                    <a:pt x="566873" y="98102"/>
                  </a:lnTo>
                  <a:lnTo>
                    <a:pt x="593957" y="98010"/>
                  </a:lnTo>
                  <a:lnTo>
                    <a:pt x="622302" y="97983"/>
                  </a:lnTo>
                  <a:lnTo>
                    <a:pt x="651745" y="97975"/>
                  </a:lnTo>
                  <a:lnTo>
                    <a:pt x="684234" y="97972"/>
                  </a:lnTo>
                  <a:lnTo>
                    <a:pt x="708579" y="97971"/>
                  </a:lnTo>
                  <a:lnTo>
                    <a:pt x="735206" y="97971"/>
                  </a:lnTo>
                  <a:lnTo>
                    <a:pt x="761076" y="97971"/>
                  </a:lnTo>
                  <a:lnTo>
                    <a:pt x="791625" y="97971"/>
                  </a:lnTo>
                  <a:lnTo>
                    <a:pt x="818755" y="97971"/>
                  </a:lnTo>
                  <a:lnTo>
                    <a:pt x="849775" y="96036"/>
                  </a:lnTo>
                  <a:lnTo>
                    <a:pt x="880012" y="90866"/>
                  </a:lnTo>
                  <a:lnTo>
                    <a:pt x="909301" y="86085"/>
                  </a:lnTo>
                  <a:lnTo>
                    <a:pt x="939491" y="80652"/>
                  </a:lnTo>
                  <a:lnTo>
                    <a:pt x="964813" y="78325"/>
                  </a:lnTo>
                  <a:lnTo>
                    <a:pt x="997440" y="71405"/>
                  </a:lnTo>
                  <a:lnTo>
                    <a:pt x="1025065" y="59583"/>
                  </a:lnTo>
                  <a:lnTo>
                    <a:pt x="1054172" y="48047"/>
                  </a:lnTo>
                  <a:lnTo>
                    <a:pt x="1085660" y="36766"/>
                  </a:lnTo>
                  <a:lnTo>
                    <a:pt x="1100772" y="30407"/>
                  </a:lnTo>
                  <a:lnTo>
                    <a:pt x="11364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5"/>
            <p:cNvSpPr/>
            <p:nvPr>
              <p:custDataLst>
                <p:tags r:id="rId8"/>
              </p:custDataLst>
            </p:nvPr>
          </p:nvSpPr>
          <p:spPr>
            <a:xfrm>
              <a:off x="3729446" y="3344214"/>
              <a:ext cx="901338" cy="57276"/>
            </a:xfrm>
            <a:custGeom>
              <a:avLst/>
              <a:gdLst/>
              <a:ahLst/>
              <a:cxnLst/>
              <a:rect l="0" t="0" r="0" b="0"/>
              <a:pathLst>
                <a:path w="901338" h="57276">
                  <a:moveTo>
                    <a:pt x="0" y="39066"/>
                  </a:moveTo>
                  <a:lnTo>
                    <a:pt x="0" y="39066"/>
                  </a:lnTo>
                  <a:lnTo>
                    <a:pt x="6934" y="39066"/>
                  </a:lnTo>
                  <a:lnTo>
                    <a:pt x="12274" y="41001"/>
                  </a:lnTo>
                  <a:lnTo>
                    <a:pt x="14714" y="42533"/>
                  </a:lnTo>
                  <a:lnTo>
                    <a:pt x="44702" y="44992"/>
                  </a:lnTo>
                  <a:lnTo>
                    <a:pt x="74285" y="46143"/>
                  </a:lnTo>
                  <a:lnTo>
                    <a:pt x="101758" y="50033"/>
                  </a:lnTo>
                  <a:lnTo>
                    <a:pt x="129009" y="52234"/>
                  </a:lnTo>
                  <a:lnTo>
                    <a:pt x="159016" y="56433"/>
                  </a:lnTo>
                  <a:lnTo>
                    <a:pt x="187340" y="57275"/>
                  </a:lnTo>
                  <a:lnTo>
                    <a:pt x="217665" y="53976"/>
                  </a:lnTo>
                  <a:lnTo>
                    <a:pt x="245357" y="52676"/>
                  </a:lnTo>
                  <a:lnTo>
                    <a:pt x="271221" y="51566"/>
                  </a:lnTo>
                  <a:lnTo>
                    <a:pt x="301769" y="46991"/>
                  </a:lnTo>
                  <a:lnTo>
                    <a:pt x="332074" y="42406"/>
                  </a:lnTo>
                  <a:lnTo>
                    <a:pt x="362390" y="39506"/>
                  </a:lnTo>
                  <a:lnTo>
                    <a:pt x="388226" y="39197"/>
                  </a:lnTo>
                  <a:lnTo>
                    <a:pt x="418862" y="37170"/>
                  </a:lnTo>
                  <a:lnTo>
                    <a:pt x="451320" y="33450"/>
                  </a:lnTo>
                  <a:lnTo>
                    <a:pt x="482863" y="27501"/>
                  </a:lnTo>
                  <a:lnTo>
                    <a:pt x="513507" y="21447"/>
                  </a:lnTo>
                  <a:lnTo>
                    <a:pt x="537380" y="17205"/>
                  </a:lnTo>
                  <a:lnTo>
                    <a:pt x="568365" y="14203"/>
                  </a:lnTo>
                  <a:lnTo>
                    <a:pt x="595930" y="9847"/>
                  </a:lnTo>
                  <a:lnTo>
                    <a:pt x="626763" y="7088"/>
                  </a:lnTo>
                  <a:lnTo>
                    <a:pt x="651535" y="5885"/>
                  </a:lnTo>
                  <a:lnTo>
                    <a:pt x="677986" y="1980"/>
                  </a:lnTo>
                  <a:lnTo>
                    <a:pt x="706304" y="500"/>
                  </a:lnTo>
                  <a:lnTo>
                    <a:pt x="733850" y="0"/>
                  </a:lnTo>
                  <a:lnTo>
                    <a:pt x="758335" y="1849"/>
                  </a:lnTo>
                  <a:lnTo>
                    <a:pt x="789149" y="8976"/>
                  </a:lnTo>
                  <a:lnTo>
                    <a:pt x="816201" y="17372"/>
                  </a:lnTo>
                  <a:lnTo>
                    <a:pt x="845588" y="28190"/>
                  </a:lnTo>
                  <a:lnTo>
                    <a:pt x="901337" y="521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en-US" dirty="0" smtClean="0"/>
              <a:t>  </a:t>
            </a:r>
            <a:r>
              <a:rPr lang="en-US" b="1" u="sng" dirty="0" smtClean="0"/>
              <a:t>Metaphase:</a:t>
            </a:r>
            <a:r>
              <a:rPr lang="en-US" dirty="0" smtClean="0"/>
              <a:t>  chromosomes line up in the middle of the cell.  the spindles from the </a:t>
            </a:r>
            <a:r>
              <a:rPr lang="en-US" dirty="0" err="1" smtClean="0"/>
              <a:t>centrioles</a:t>
            </a:r>
            <a:r>
              <a:rPr lang="en-US" dirty="0" smtClean="0"/>
              <a:t> connect to the </a:t>
            </a:r>
            <a:r>
              <a:rPr lang="en-US" dirty="0" err="1" smtClean="0"/>
              <a:t>centromeres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av65819_10_11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3" y="388938"/>
            <a:ext cx="52101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325438"/>
            <a:ext cx="558165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r>
              <a:rPr lang="en-US" b="1" dirty="0" smtClean="0"/>
              <a:t>3.</a:t>
            </a:r>
            <a:r>
              <a:rPr lang="en-US" dirty="0" smtClean="0"/>
              <a:t>  </a:t>
            </a:r>
            <a:r>
              <a:rPr lang="en-US" b="1" u="sng" dirty="0" smtClean="0"/>
              <a:t>Anaphase:</a:t>
            </a:r>
            <a:r>
              <a:rPr lang="en-US" dirty="0" smtClean="0"/>
              <a:t>  the two </a:t>
            </a:r>
            <a:r>
              <a:rPr lang="en-US" dirty="0" err="1" smtClean="0"/>
              <a:t>chromatids</a:t>
            </a:r>
            <a:r>
              <a:rPr lang="en-US" dirty="0" smtClean="0"/>
              <a:t> are pulled apart to opposites sides of the cell by the spindles.  (once the </a:t>
            </a:r>
            <a:r>
              <a:rPr lang="en-US" dirty="0" err="1" smtClean="0"/>
              <a:t>chromatids</a:t>
            </a:r>
            <a:r>
              <a:rPr lang="en-US" dirty="0" smtClean="0"/>
              <a:t> are pulled apart, they are called chromosomes).</a:t>
            </a:r>
            <a:endParaRPr lang="en-US" dirty="0"/>
          </a:p>
        </p:txBody>
      </p:sp>
      <p:pic>
        <p:nvPicPr>
          <p:cNvPr id="4" name="Picture 6" descr="rav65819_10_11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799"/>
            <a:ext cx="4267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Growth and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 Division can be turned </a:t>
            </a:r>
            <a:r>
              <a:rPr lang="en-US" i="1" dirty="0" smtClean="0"/>
              <a:t>off</a:t>
            </a:r>
            <a:r>
              <a:rPr lang="en-US" dirty="0" smtClean="0"/>
              <a:t> and </a:t>
            </a:r>
            <a:r>
              <a:rPr lang="en-US" i="1" dirty="0" smtClean="0"/>
              <a:t>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Turns </a:t>
            </a:r>
            <a:r>
              <a:rPr lang="en-US" i="1" dirty="0" smtClean="0"/>
              <a:t>on</a:t>
            </a:r>
            <a:r>
              <a:rPr lang="en-US" dirty="0" smtClean="0"/>
              <a:t> when we have an injury, cut or bone break.</a:t>
            </a:r>
          </a:p>
          <a:p>
            <a:r>
              <a:rPr lang="en-US" dirty="0" smtClean="0"/>
              <a:t>Cells at edge of injury grow fast - growth slows down as the injury becomes healed.</a:t>
            </a:r>
          </a:p>
          <a:p>
            <a:endParaRPr lang="en-US" dirty="0"/>
          </a:p>
        </p:txBody>
      </p:sp>
      <p:pic>
        <p:nvPicPr>
          <p:cNvPr id="2050" name="Picture 2" descr="http://bit.ly/VPsEn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0" y="1567132"/>
            <a:ext cx="4152180" cy="31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During anaphase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387475"/>
            <a:ext cx="4114800" cy="4937125"/>
          </a:xfrm>
        </p:spPr>
        <p:txBody>
          <a:bodyPr/>
          <a:lstStyle/>
          <a:p>
            <a:pPr>
              <a:buFont typeface="Wingdings 3" charset="0"/>
              <a:buChar char=""/>
              <a:defRPr/>
            </a:pPr>
            <a:r>
              <a:rPr lang="en-US" dirty="0" smtClean="0">
                <a:cs typeface="+mn-cs"/>
              </a:rPr>
              <a:t>Chromosomes walked to poles by motor proteins</a:t>
            </a:r>
          </a:p>
          <a:p>
            <a:pPr>
              <a:buFont typeface="Wingdings 3" charset="0"/>
              <a:buChar char=""/>
              <a:defRPr/>
            </a:pPr>
            <a:r>
              <a:rPr lang="en-US" dirty="0" smtClean="0">
                <a:cs typeface="+mn-cs"/>
              </a:rPr>
              <a:t>Kinetochore microtubules shorten at ends as they depolymerize</a:t>
            </a:r>
          </a:p>
          <a:p>
            <a:pPr marL="0" indent="0">
              <a:buFont typeface="Wingdings 3" charset="0"/>
              <a:buNone/>
              <a:defRPr/>
            </a:pPr>
            <a:endParaRPr lang="en-US" dirty="0">
              <a:cs typeface="+mn-cs"/>
            </a:endParaRPr>
          </a:p>
        </p:txBody>
      </p:sp>
      <p:pic>
        <p:nvPicPr>
          <p:cNvPr id="32771" name="Picture 6" descr="12_09_AnaphaseKinetochor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4069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5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b="1" u="sng" dirty="0" smtClean="0"/>
              <a:t>4.  </a:t>
            </a:r>
            <a:r>
              <a:rPr lang="en-US" b="1" u="sng" dirty="0" err="1" smtClean="0"/>
              <a:t>Telephase</a:t>
            </a:r>
            <a:r>
              <a:rPr lang="en-US" b="1" u="sng" dirty="0" smtClean="0"/>
              <a:t>:</a:t>
            </a:r>
            <a:r>
              <a:rPr lang="en-US" dirty="0" smtClean="0"/>
              <a:t>  The final phase of mitosis.  The chromosomes located at both sides of the cell uncoil and nuclear envelope reforms.</a:t>
            </a:r>
          </a:p>
          <a:p>
            <a:endParaRPr lang="en-US" dirty="0"/>
          </a:p>
        </p:txBody>
      </p:sp>
      <p:pic>
        <p:nvPicPr>
          <p:cNvPr id="4" name="Picture 6" descr="rav65819_10_11f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1447799"/>
            <a:ext cx="51943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Telophase &amp; Cytokinesis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458200" cy="4937125"/>
          </a:xfrm>
        </p:spPr>
        <p:txBody>
          <a:bodyPr/>
          <a:lstStyle/>
          <a:p>
            <a:pPr marL="0" indent="0" eaLnBrk="1" hangingPunct="1">
              <a:buFont typeface="Wingdings 3" charset="0"/>
              <a:buNone/>
              <a:defRPr/>
            </a:pPr>
            <a:r>
              <a:rPr lang="en-US" sz="2800" b="1" u="sng" dirty="0" smtClean="0">
                <a:solidFill>
                  <a:srgbClr val="0070C0"/>
                </a:solidFill>
                <a:cs typeface="+mn-cs"/>
              </a:rPr>
              <a:t>Cytokinesis</a:t>
            </a:r>
          </a:p>
          <a:p>
            <a:pPr lvl="1" eaLnBrk="1" hangingPunct="1">
              <a:buFont typeface="Wingdings 3" charset="0"/>
              <a:buChar char=""/>
              <a:defRPr/>
            </a:pPr>
            <a:r>
              <a:rPr lang="en-US" sz="2800" dirty="0" smtClean="0"/>
              <a:t>Cytoplasm of cell divided</a:t>
            </a:r>
          </a:p>
          <a:p>
            <a:pPr lvl="1" eaLnBrk="1" hangingPunct="1">
              <a:buFont typeface="Wingdings 3" charset="0"/>
              <a:buChar char=""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Animal Cells</a:t>
            </a:r>
            <a:r>
              <a:rPr lang="en-US" sz="2800" dirty="0" smtClean="0"/>
              <a:t>: cleavage furrow</a:t>
            </a:r>
          </a:p>
          <a:p>
            <a:pPr lvl="1" eaLnBrk="1" hangingPunct="1">
              <a:buFont typeface="Wingdings 3" charset="0"/>
              <a:buChar char=""/>
              <a:defRPr/>
            </a:pPr>
            <a:r>
              <a:rPr lang="en-US" sz="2800" b="1" i="1" dirty="0" smtClean="0">
                <a:solidFill>
                  <a:srgbClr val="008000"/>
                </a:solidFill>
              </a:rPr>
              <a:t>Plant Cells</a:t>
            </a:r>
            <a:r>
              <a:rPr lang="en-US" sz="2800" dirty="0" smtClean="0"/>
              <a:t>: cell plate forms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0"/>
          <a:stretch>
            <a:fillRect/>
          </a:stretch>
        </p:blipFill>
        <p:spPr bwMode="auto">
          <a:xfrm>
            <a:off x="5319713" y="1219200"/>
            <a:ext cx="33670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Cytokinesis in Animal vs. Plant Cells</a:t>
            </a:r>
          </a:p>
        </p:txBody>
      </p:sp>
      <p:pic>
        <p:nvPicPr>
          <p:cNvPr id="27650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1219200"/>
            <a:ext cx="6410325" cy="4937125"/>
          </a:xfrm>
        </p:spPr>
      </p:pic>
    </p:spTree>
    <p:extLst>
      <p:ext uri="{BB962C8B-B14F-4D97-AF65-F5344CB8AC3E}">
        <p14:creationId xmlns:p14="http://schemas.microsoft.com/office/powerpoint/2010/main" val="37641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Cytokinesis</a:t>
            </a:r>
            <a:r>
              <a:rPr lang="en-US" b="1" u="sng" dirty="0" smtClean="0"/>
              <a:t>:</a:t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genetic material is divided in two (mitosis), the cell (Cytoplasm) now splits into two daughter cells. 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animals</a:t>
            </a:r>
            <a:r>
              <a:rPr lang="en-US" dirty="0" smtClean="0"/>
              <a:t>:;  The cell membrane pinches in the middle to form two new cells.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 plants</a:t>
            </a:r>
            <a:r>
              <a:rPr lang="en-US" dirty="0" smtClean="0"/>
              <a:t>:  A cell plates forms in the middle of the cell.  A cell wall will form at the cell plate to form two new cells.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477838"/>
          </a:xfrm>
        </p:spPr>
        <p:txBody>
          <a:bodyPr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Which phases of the cell cycle can you identify?</a:t>
            </a: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5563"/>
            <a:ext cx="7173913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943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477838"/>
          </a:xfrm>
        </p:spPr>
        <p:txBody>
          <a:bodyPr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Which phases of the cell cycle can you identify?</a:t>
            </a: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219200"/>
            <a:ext cx="75025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7288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Summary of the Cell Cycle</a:t>
            </a:r>
          </a:p>
        </p:txBody>
      </p:sp>
      <p:pic>
        <p:nvPicPr>
          <p:cNvPr id="58370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88" y="1273175"/>
            <a:ext cx="7235825" cy="4829175"/>
          </a:xfrm>
        </p:spPr>
      </p:pic>
    </p:spTree>
    <p:extLst>
      <p:ext uri="{BB962C8B-B14F-4D97-AF65-F5344CB8AC3E}">
        <p14:creationId xmlns:p14="http://schemas.microsoft.com/office/powerpoint/2010/main" val="22932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Cell Cycle Control System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2800" b="1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Checkpoint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= control point where </a:t>
            </a:r>
            <a:r>
              <a:rPr lang="en-US" altLang="en-US" sz="2800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stop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/</a:t>
            </a:r>
            <a:r>
              <a:rPr lang="en-US" altLang="en-US" sz="2800" b="1" smtClean="0">
                <a:solidFill>
                  <a:srgbClr val="00B050"/>
                </a:solidFill>
                <a:ea typeface="ＭＳ Ｐゴシック" panose="020B0600070205080204" pitchFamily="34" charset="-128"/>
              </a:rPr>
              <a:t>go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signals regulate the cell cycle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5057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Major 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49371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Bookman Old Style" pitchFamily="18" charset="0"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</a:t>
            </a:r>
            <a:r>
              <a:rPr lang="en-US" sz="2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checkpoint </a:t>
            </a:r>
            <a:r>
              <a:rPr lang="en-US" sz="2800" dirty="0" smtClean="0">
                <a:ea typeface="ＭＳ Ｐゴシック" pitchFamily="34" charset="-128"/>
              </a:rPr>
              <a:t>(Most important!)</a:t>
            </a:r>
          </a:p>
          <a:p>
            <a:pPr marL="788988" lvl="1" indent="-514350">
              <a:defRPr/>
            </a:pPr>
            <a:r>
              <a:rPr lang="en-US" altLang="ja-JP" sz="2600" dirty="0" smtClean="0">
                <a:ea typeface="ＭＳ Ｐゴシック" pitchFamily="34" charset="-128"/>
              </a:rPr>
              <a:t>Controlled by cell size, growth factors, environment</a:t>
            </a:r>
          </a:p>
          <a:p>
            <a:pPr marL="788988" lvl="1" indent="-514350">
              <a:defRPr/>
            </a:pPr>
            <a:r>
              <a:rPr lang="ja-JP" altLang="en-US" sz="2600" dirty="0" smtClean="0">
                <a:ea typeface="ＭＳ Ｐゴシック" pitchFamily="34" charset="-128"/>
              </a:rPr>
              <a:t>“</a:t>
            </a:r>
            <a:r>
              <a:rPr lang="en-US" altLang="ja-JP" sz="2600" dirty="0" smtClean="0">
                <a:ea typeface="ＭＳ Ｐゴシック" pitchFamily="34" charset="-128"/>
              </a:rPr>
              <a:t>Go</a:t>
            </a:r>
            <a:r>
              <a:rPr lang="ja-JP" altLang="en-US" sz="2600" dirty="0" smtClean="0">
                <a:ea typeface="ＭＳ Ｐゴシック" pitchFamily="34" charset="-128"/>
              </a:rPr>
              <a:t>”</a:t>
            </a:r>
            <a:r>
              <a:rPr lang="en-US" altLang="ja-JP" sz="2600" dirty="0" smtClean="0">
                <a:ea typeface="ＭＳ Ｐゴシック" pitchFamily="34" charset="-128"/>
              </a:rPr>
              <a:t> </a:t>
            </a:r>
            <a:r>
              <a:rPr lang="en-US" altLang="ja-JP" sz="2600" dirty="0" smtClean="0">
                <a:ea typeface="ＭＳ Ｐゴシック" pitchFamily="34" charset="-128"/>
                <a:sym typeface="Wingdings" pitchFamily="2" charset="2"/>
              </a:rPr>
              <a:t> completes whole cell cycle</a:t>
            </a:r>
          </a:p>
          <a:p>
            <a:pPr marL="788988" lvl="1" indent="-514350">
              <a:defRPr/>
            </a:pPr>
            <a:r>
              <a:rPr lang="ja-JP" altLang="en-US" sz="2600" dirty="0" smtClean="0">
                <a:ea typeface="ＭＳ Ｐゴシック" pitchFamily="34" charset="-128"/>
                <a:sym typeface="Wingdings" pitchFamily="2" charset="2"/>
              </a:rPr>
              <a:t>“</a:t>
            </a:r>
            <a:r>
              <a:rPr lang="en-US" altLang="ja-JP" sz="2600" dirty="0" smtClean="0">
                <a:ea typeface="ＭＳ Ｐゴシック" pitchFamily="34" charset="-128"/>
                <a:sym typeface="Wingdings" pitchFamily="2" charset="2"/>
              </a:rPr>
              <a:t>Stop</a:t>
            </a:r>
            <a:r>
              <a:rPr lang="ja-JP" altLang="en-US" sz="2600" dirty="0" smtClean="0">
                <a:ea typeface="ＭＳ Ｐゴシック" pitchFamily="34" charset="-128"/>
                <a:sym typeface="Wingdings" pitchFamily="2" charset="2"/>
              </a:rPr>
              <a:t>”</a:t>
            </a:r>
            <a:r>
              <a:rPr lang="en-US" altLang="ja-JP" sz="2600" dirty="0" smtClean="0">
                <a:ea typeface="ＭＳ Ｐゴシック" pitchFamily="34" charset="-128"/>
                <a:sym typeface="Wingdings" pitchFamily="2" charset="2"/>
              </a:rPr>
              <a:t>  cell enters </a:t>
            </a:r>
            <a:r>
              <a:rPr lang="en-US" altLang="ja-JP" sz="2600" dirty="0" err="1" smtClean="0">
                <a:ea typeface="ＭＳ Ｐゴシック" pitchFamily="34" charset="-128"/>
                <a:sym typeface="Wingdings" pitchFamily="2" charset="2"/>
              </a:rPr>
              <a:t>nondividing</a:t>
            </a:r>
            <a:r>
              <a:rPr lang="en-US" altLang="ja-JP" sz="2600" dirty="0" smtClean="0">
                <a:ea typeface="ＭＳ Ｐゴシック" pitchFamily="34" charset="-128"/>
                <a:sym typeface="Wingdings" pitchFamily="2" charset="2"/>
              </a:rPr>
              <a:t> state </a:t>
            </a:r>
            <a:r>
              <a:rPr lang="en-US" altLang="ja-JP" sz="2600" b="1" dirty="0" smtClean="0">
                <a:ea typeface="ＭＳ Ｐゴシック" pitchFamily="34" charset="-128"/>
                <a:sym typeface="Wingdings" pitchFamily="2" charset="2"/>
              </a:rPr>
              <a:t>(G</a:t>
            </a:r>
            <a:r>
              <a:rPr lang="en-US" altLang="ja-JP" sz="2600" b="1" baseline="-25000" dirty="0" smtClean="0">
                <a:ea typeface="ＭＳ Ｐゴシック" pitchFamily="34" charset="-128"/>
                <a:sym typeface="Wingdings" pitchFamily="2" charset="2"/>
              </a:rPr>
              <a:t>0</a:t>
            </a:r>
            <a:r>
              <a:rPr lang="en-US" altLang="ja-JP" sz="2600" b="1" dirty="0" smtClean="0">
                <a:ea typeface="ＭＳ Ｐゴシック" pitchFamily="34" charset="-128"/>
                <a:sym typeface="Wingdings" pitchFamily="2" charset="2"/>
              </a:rPr>
              <a:t> Phase)</a:t>
            </a:r>
          </a:p>
          <a:p>
            <a:pPr marL="1063625" lvl="2" indent="-514350">
              <a:defRPr/>
            </a:pPr>
            <a:r>
              <a:rPr lang="en-US" sz="2400" b="1" dirty="0" smtClean="0">
                <a:ea typeface="ＭＳ Ｐゴシック" pitchFamily="34" charset="-128"/>
                <a:sym typeface="Wingdings" pitchFamily="2" charset="2"/>
              </a:rPr>
              <a:t>Nerve, muscle cells stay at G</a:t>
            </a:r>
            <a:r>
              <a:rPr lang="en-US" sz="2400" b="1" baseline="-25000" dirty="0" smtClean="0">
                <a:ea typeface="ＭＳ Ｐゴシック" pitchFamily="34" charset="-128"/>
                <a:sym typeface="Wingdings" pitchFamily="2" charset="2"/>
              </a:rPr>
              <a:t>0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.</a:t>
            </a:r>
          </a:p>
          <a:p>
            <a:pPr marL="1063625" lvl="2" indent="-514350">
              <a:defRPr/>
            </a:pPr>
            <a:r>
              <a:rPr lang="en-US" sz="2400" b="1" dirty="0" smtClean="0">
                <a:ea typeface="ＭＳ Ｐゴシック" pitchFamily="34" charset="-128"/>
                <a:sym typeface="Wingdings" pitchFamily="2" charset="2"/>
              </a:rPr>
              <a:t>liver cells called back from G</a:t>
            </a:r>
            <a:r>
              <a:rPr lang="en-US" sz="2400" b="1" baseline="-25000" dirty="0" smtClean="0">
                <a:ea typeface="ＭＳ Ｐゴシック" pitchFamily="34" charset="-128"/>
                <a:sym typeface="Wingdings" pitchFamily="2" charset="2"/>
              </a:rPr>
              <a:t>0</a:t>
            </a:r>
          </a:p>
          <a:p>
            <a:pPr marL="514350" indent="-514350">
              <a:buFont typeface="Bookman Old Style" pitchFamily="18" charset="0"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sym typeface="Wingdings" pitchFamily="2" charset="2"/>
              </a:rPr>
              <a:t>G</a:t>
            </a:r>
            <a:r>
              <a:rPr lang="en-US" sz="2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sym typeface="Wingdings" pitchFamily="2" charset="2"/>
              </a:rPr>
              <a:t> checkpoint</a:t>
            </a:r>
          </a:p>
          <a:p>
            <a:pPr marL="1063625" lvl="2" indent="-514350">
              <a:defRPr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sym typeface="Wingdings" pitchFamily="2" charset="2"/>
              </a:rPr>
              <a:t>Controlled by DNA replication completion, DNA mutations, cell size</a:t>
            </a:r>
          </a:p>
          <a:p>
            <a:pPr marL="514350" indent="-514350">
              <a:buFont typeface="Bookman Old Style" pitchFamily="18" charset="0"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sym typeface="Wingdings" pitchFamily="2" charset="2"/>
              </a:rPr>
              <a:t>M-spindle (Metaphase) checkpoint</a:t>
            </a:r>
          </a:p>
          <a:p>
            <a:pPr marL="788988" lvl="1" indent="-514350"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  <a:sym typeface="Wingdings" pitchFamily="2" charset="2"/>
              </a:rPr>
              <a:t>Check spindle fiber (microtubule) attachment to chromosomes at kinetochores (anchor sites)</a:t>
            </a: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6" name="SMARTInkShape-Group70"/>
          <p:cNvGrpSpPr/>
          <p:nvPr/>
        </p:nvGrpSpPr>
        <p:grpSpPr>
          <a:xfrm>
            <a:off x="5016137" y="2880360"/>
            <a:ext cx="790304" cy="336318"/>
            <a:chOff x="5016137" y="2880360"/>
            <a:chExt cx="790304" cy="336318"/>
          </a:xfrm>
        </p:grpSpPr>
        <p:sp>
          <p:nvSpPr>
            <p:cNvPr id="2" name="SMARTInkShape-136"/>
            <p:cNvSpPr/>
            <p:nvPr>
              <p:custDataLst>
                <p:tags r:id="rId10"/>
              </p:custDataLst>
            </p:nvPr>
          </p:nvSpPr>
          <p:spPr>
            <a:xfrm>
              <a:off x="5342709" y="2880360"/>
              <a:ext cx="463732" cy="336318"/>
            </a:xfrm>
            <a:custGeom>
              <a:avLst/>
              <a:gdLst/>
              <a:ahLst/>
              <a:cxnLst/>
              <a:rect l="0" t="0" r="0" b="0"/>
              <a:pathLst>
                <a:path w="463732" h="336318">
                  <a:moveTo>
                    <a:pt x="0" y="0"/>
                  </a:moveTo>
                  <a:lnTo>
                    <a:pt x="0" y="0"/>
                  </a:lnTo>
                  <a:lnTo>
                    <a:pt x="6934" y="6934"/>
                  </a:lnTo>
                  <a:lnTo>
                    <a:pt x="10339" y="16145"/>
                  </a:lnTo>
                  <a:lnTo>
                    <a:pt x="12524" y="43265"/>
                  </a:lnTo>
                  <a:lnTo>
                    <a:pt x="12956" y="75849"/>
                  </a:lnTo>
                  <a:lnTo>
                    <a:pt x="13042" y="107874"/>
                  </a:lnTo>
                  <a:lnTo>
                    <a:pt x="13056" y="136224"/>
                  </a:lnTo>
                  <a:lnTo>
                    <a:pt x="13061" y="164875"/>
                  </a:lnTo>
                  <a:lnTo>
                    <a:pt x="13063" y="180965"/>
                  </a:lnTo>
                  <a:lnTo>
                    <a:pt x="13063" y="167477"/>
                  </a:lnTo>
                  <a:lnTo>
                    <a:pt x="14998" y="163213"/>
                  </a:lnTo>
                  <a:lnTo>
                    <a:pt x="28692" y="144139"/>
                  </a:lnTo>
                  <a:lnTo>
                    <a:pt x="34039" y="140262"/>
                  </a:lnTo>
                  <a:lnTo>
                    <a:pt x="41130" y="138079"/>
                  </a:lnTo>
                  <a:lnTo>
                    <a:pt x="47550" y="141439"/>
                  </a:lnTo>
                  <a:lnTo>
                    <a:pt x="53790" y="147044"/>
                  </a:lnTo>
                  <a:lnTo>
                    <a:pt x="76121" y="175927"/>
                  </a:lnTo>
                  <a:lnTo>
                    <a:pt x="76873" y="178245"/>
                  </a:lnTo>
                  <a:lnTo>
                    <a:pt x="88333" y="188441"/>
                  </a:lnTo>
                  <a:lnTo>
                    <a:pt x="105770" y="198949"/>
                  </a:lnTo>
                  <a:lnTo>
                    <a:pt x="111839" y="200908"/>
                  </a:lnTo>
                  <a:lnTo>
                    <a:pt x="126270" y="198543"/>
                  </a:lnTo>
                  <a:lnTo>
                    <a:pt x="144712" y="191242"/>
                  </a:lnTo>
                  <a:lnTo>
                    <a:pt x="150918" y="187080"/>
                  </a:lnTo>
                  <a:lnTo>
                    <a:pt x="160816" y="173281"/>
                  </a:lnTo>
                  <a:lnTo>
                    <a:pt x="166828" y="160844"/>
                  </a:lnTo>
                  <a:lnTo>
                    <a:pt x="169700" y="144446"/>
                  </a:lnTo>
                  <a:lnTo>
                    <a:pt x="169806" y="152848"/>
                  </a:lnTo>
                  <a:lnTo>
                    <a:pt x="171261" y="154876"/>
                  </a:lnTo>
                  <a:lnTo>
                    <a:pt x="178792" y="161197"/>
                  </a:lnTo>
                  <a:lnTo>
                    <a:pt x="183120" y="167666"/>
                  </a:lnTo>
                  <a:lnTo>
                    <a:pt x="193675" y="174179"/>
                  </a:lnTo>
                  <a:lnTo>
                    <a:pt x="214444" y="180946"/>
                  </a:lnTo>
                  <a:lnTo>
                    <a:pt x="232738" y="182498"/>
                  </a:lnTo>
                  <a:lnTo>
                    <a:pt x="249420" y="179299"/>
                  </a:lnTo>
                  <a:lnTo>
                    <a:pt x="261217" y="173756"/>
                  </a:lnTo>
                  <a:lnTo>
                    <a:pt x="275467" y="160892"/>
                  </a:lnTo>
                  <a:lnTo>
                    <a:pt x="281723" y="146740"/>
                  </a:lnTo>
                  <a:lnTo>
                    <a:pt x="287284" y="130908"/>
                  </a:lnTo>
                  <a:lnTo>
                    <a:pt x="317279" y="153875"/>
                  </a:lnTo>
                  <a:lnTo>
                    <a:pt x="321958" y="155474"/>
                  </a:lnTo>
                  <a:lnTo>
                    <a:pt x="349971" y="156642"/>
                  </a:lnTo>
                  <a:lnTo>
                    <a:pt x="357049" y="154769"/>
                  </a:lnTo>
                  <a:lnTo>
                    <a:pt x="367506" y="147653"/>
                  </a:lnTo>
                  <a:lnTo>
                    <a:pt x="370164" y="141582"/>
                  </a:lnTo>
                  <a:lnTo>
                    <a:pt x="372208" y="127293"/>
                  </a:lnTo>
                  <a:lnTo>
                    <a:pt x="372255" y="128662"/>
                  </a:lnTo>
                  <a:lnTo>
                    <a:pt x="375748" y="133513"/>
                  </a:lnTo>
                  <a:lnTo>
                    <a:pt x="389783" y="149538"/>
                  </a:lnTo>
                  <a:lnTo>
                    <a:pt x="402052" y="178179"/>
                  </a:lnTo>
                  <a:lnTo>
                    <a:pt x="408034" y="210653"/>
                  </a:lnTo>
                  <a:lnTo>
                    <a:pt x="415288" y="239972"/>
                  </a:lnTo>
                  <a:lnTo>
                    <a:pt x="419408" y="268234"/>
                  </a:lnTo>
                  <a:lnTo>
                    <a:pt x="423022" y="294772"/>
                  </a:lnTo>
                  <a:lnTo>
                    <a:pt x="423617" y="317707"/>
                  </a:lnTo>
                  <a:lnTo>
                    <a:pt x="418893" y="336317"/>
                  </a:lnTo>
                  <a:lnTo>
                    <a:pt x="416422" y="335971"/>
                  </a:lnTo>
                  <a:lnTo>
                    <a:pt x="389855" y="321647"/>
                  </a:lnTo>
                  <a:lnTo>
                    <a:pt x="367956" y="305728"/>
                  </a:lnTo>
                  <a:lnTo>
                    <a:pt x="354879" y="284674"/>
                  </a:lnTo>
                  <a:lnTo>
                    <a:pt x="347887" y="252444"/>
                  </a:lnTo>
                  <a:lnTo>
                    <a:pt x="346931" y="243309"/>
                  </a:lnTo>
                  <a:lnTo>
                    <a:pt x="348440" y="236831"/>
                  </a:lnTo>
                  <a:lnTo>
                    <a:pt x="349859" y="234087"/>
                  </a:lnTo>
                  <a:lnTo>
                    <a:pt x="362258" y="223291"/>
                  </a:lnTo>
                  <a:lnTo>
                    <a:pt x="386678" y="211854"/>
                  </a:lnTo>
                  <a:lnTo>
                    <a:pt x="414833" y="202607"/>
                  </a:lnTo>
                  <a:lnTo>
                    <a:pt x="463731" y="182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7"/>
            <p:cNvSpPr/>
            <p:nvPr>
              <p:custDataLst>
                <p:tags r:id="rId11"/>
              </p:custDataLst>
            </p:nvPr>
          </p:nvSpPr>
          <p:spPr>
            <a:xfrm>
              <a:off x="5016137" y="2886891"/>
              <a:ext cx="372292" cy="19596"/>
            </a:xfrm>
            <a:custGeom>
              <a:avLst/>
              <a:gdLst/>
              <a:ahLst/>
              <a:cxnLst/>
              <a:rect l="0" t="0" r="0" b="0"/>
              <a:pathLst>
                <a:path w="372292" h="19596">
                  <a:moveTo>
                    <a:pt x="372291" y="0"/>
                  </a:moveTo>
                  <a:lnTo>
                    <a:pt x="372291" y="0"/>
                  </a:lnTo>
                  <a:lnTo>
                    <a:pt x="345019" y="0"/>
                  </a:lnTo>
                  <a:lnTo>
                    <a:pt x="315830" y="0"/>
                  </a:lnTo>
                  <a:lnTo>
                    <a:pt x="293978" y="1936"/>
                  </a:lnTo>
                  <a:lnTo>
                    <a:pt x="272172" y="4489"/>
                  </a:lnTo>
                  <a:lnTo>
                    <a:pt x="240220" y="5927"/>
                  </a:lnTo>
                  <a:lnTo>
                    <a:pt x="210594" y="6353"/>
                  </a:lnTo>
                  <a:lnTo>
                    <a:pt x="187214" y="6452"/>
                  </a:lnTo>
                  <a:lnTo>
                    <a:pt x="156507" y="9976"/>
                  </a:lnTo>
                  <a:lnTo>
                    <a:pt x="125555" y="8681"/>
                  </a:lnTo>
                  <a:lnTo>
                    <a:pt x="96872" y="10636"/>
                  </a:lnTo>
                  <a:lnTo>
                    <a:pt x="73455" y="12344"/>
                  </a:lnTo>
                  <a:lnTo>
                    <a:pt x="42326" y="12850"/>
                  </a:lnTo>
                  <a:lnTo>
                    <a:pt x="10619" y="13747"/>
                  </a:lnTo>
                  <a:lnTo>
                    <a:pt x="7079" y="14970"/>
                  </a:lnTo>
                  <a:lnTo>
                    <a:pt x="0" y="19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8"/>
            <p:cNvSpPr/>
            <p:nvPr>
              <p:custDataLst>
                <p:tags r:id="rId12"/>
              </p:custDataLst>
            </p:nvPr>
          </p:nvSpPr>
          <p:spPr>
            <a:xfrm>
              <a:off x="5199017" y="2919549"/>
              <a:ext cx="13064" cy="189412"/>
            </a:xfrm>
            <a:custGeom>
              <a:avLst/>
              <a:gdLst/>
              <a:ahLst/>
              <a:cxnLst/>
              <a:rect l="0" t="0" r="0" b="0"/>
              <a:pathLst>
                <a:path w="13064" h="189412">
                  <a:moveTo>
                    <a:pt x="13063" y="0"/>
                  </a:moveTo>
                  <a:lnTo>
                    <a:pt x="13063" y="0"/>
                  </a:lnTo>
                  <a:lnTo>
                    <a:pt x="349" y="0"/>
                  </a:lnTo>
                  <a:lnTo>
                    <a:pt x="0" y="22071"/>
                  </a:lnTo>
                  <a:lnTo>
                    <a:pt x="1936" y="26259"/>
                  </a:lnTo>
                  <a:lnTo>
                    <a:pt x="3468" y="28391"/>
                  </a:lnTo>
                  <a:lnTo>
                    <a:pt x="5624" y="38327"/>
                  </a:lnTo>
                  <a:lnTo>
                    <a:pt x="7078" y="50199"/>
                  </a:lnTo>
                  <a:lnTo>
                    <a:pt x="12131" y="66504"/>
                  </a:lnTo>
                  <a:lnTo>
                    <a:pt x="13027" y="98102"/>
                  </a:lnTo>
                  <a:lnTo>
                    <a:pt x="13061" y="128459"/>
                  </a:lnTo>
                  <a:lnTo>
                    <a:pt x="13063" y="160427"/>
                  </a:lnTo>
                  <a:lnTo>
                    <a:pt x="13063" y="189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71"/>
          <p:cNvGrpSpPr/>
          <p:nvPr/>
        </p:nvGrpSpPr>
        <p:grpSpPr>
          <a:xfrm>
            <a:off x="5976691" y="2828642"/>
            <a:ext cx="1743459" cy="273378"/>
            <a:chOff x="5976691" y="2828642"/>
            <a:chExt cx="1743459" cy="273378"/>
          </a:xfrm>
        </p:grpSpPr>
        <p:sp>
          <p:nvSpPr>
            <p:cNvPr id="7" name="SMARTInkShape-139"/>
            <p:cNvSpPr/>
            <p:nvPr>
              <p:custDataLst>
                <p:tags r:id="rId1"/>
              </p:custDataLst>
            </p:nvPr>
          </p:nvSpPr>
          <p:spPr>
            <a:xfrm>
              <a:off x="7282543" y="2847703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0" y="0"/>
                  </a:moveTo>
                  <a:lnTo>
                    <a:pt x="0" y="0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0"/>
            <p:cNvSpPr/>
            <p:nvPr>
              <p:custDataLst>
                <p:tags r:id="rId2"/>
              </p:custDataLst>
            </p:nvPr>
          </p:nvSpPr>
          <p:spPr>
            <a:xfrm>
              <a:off x="7138851" y="2828642"/>
              <a:ext cx="581299" cy="221536"/>
            </a:xfrm>
            <a:custGeom>
              <a:avLst/>
              <a:gdLst/>
              <a:ahLst/>
              <a:cxnLst/>
              <a:rect l="0" t="0" r="0" b="0"/>
              <a:pathLst>
                <a:path w="581299" h="221536">
                  <a:moveTo>
                    <a:pt x="0" y="143158"/>
                  </a:moveTo>
                  <a:lnTo>
                    <a:pt x="0" y="143158"/>
                  </a:lnTo>
                  <a:lnTo>
                    <a:pt x="4489" y="153587"/>
                  </a:lnTo>
                  <a:lnTo>
                    <a:pt x="11582" y="185682"/>
                  </a:lnTo>
                  <a:lnTo>
                    <a:pt x="12076" y="188924"/>
                  </a:lnTo>
                  <a:lnTo>
                    <a:pt x="13130" y="191086"/>
                  </a:lnTo>
                  <a:lnTo>
                    <a:pt x="14560" y="192527"/>
                  </a:lnTo>
                  <a:lnTo>
                    <a:pt x="18083" y="194129"/>
                  </a:lnTo>
                  <a:lnTo>
                    <a:pt x="22067" y="194840"/>
                  </a:lnTo>
                  <a:lnTo>
                    <a:pt x="24146" y="193579"/>
                  </a:lnTo>
                  <a:lnTo>
                    <a:pt x="36303" y="178309"/>
                  </a:lnTo>
                  <a:lnTo>
                    <a:pt x="37907" y="173779"/>
                  </a:lnTo>
                  <a:lnTo>
                    <a:pt x="69363" y="144791"/>
                  </a:lnTo>
                  <a:lnTo>
                    <a:pt x="82956" y="123978"/>
                  </a:lnTo>
                  <a:lnTo>
                    <a:pt x="84523" y="114937"/>
                  </a:lnTo>
                  <a:lnTo>
                    <a:pt x="85377" y="113458"/>
                  </a:lnTo>
                  <a:lnTo>
                    <a:pt x="86673" y="112472"/>
                  </a:lnTo>
                  <a:lnTo>
                    <a:pt x="90498" y="110890"/>
                  </a:lnTo>
                  <a:lnTo>
                    <a:pt x="86765" y="115792"/>
                  </a:lnTo>
                  <a:lnTo>
                    <a:pt x="84734" y="121664"/>
                  </a:lnTo>
                  <a:lnTo>
                    <a:pt x="80584" y="128726"/>
                  </a:lnTo>
                  <a:lnTo>
                    <a:pt x="78668" y="147905"/>
                  </a:lnTo>
                  <a:lnTo>
                    <a:pt x="81931" y="160691"/>
                  </a:lnTo>
                  <a:lnTo>
                    <a:pt x="83649" y="163556"/>
                  </a:lnTo>
                  <a:lnTo>
                    <a:pt x="88809" y="168312"/>
                  </a:lnTo>
                  <a:lnTo>
                    <a:pt x="90271" y="171997"/>
                  </a:lnTo>
                  <a:lnTo>
                    <a:pt x="92838" y="173269"/>
                  </a:lnTo>
                  <a:lnTo>
                    <a:pt x="101496" y="174684"/>
                  </a:lnTo>
                  <a:lnTo>
                    <a:pt x="108731" y="173377"/>
                  </a:lnTo>
                  <a:lnTo>
                    <a:pt x="134234" y="164473"/>
                  </a:lnTo>
                  <a:lnTo>
                    <a:pt x="137387" y="163899"/>
                  </a:lnTo>
                  <a:lnTo>
                    <a:pt x="166943" y="148139"/>
                  </a:lnTo>
                  <a:lnTo>
                    <a:pt x="183468" y="138927"/>
                  </a:lnTo>
                  <a:lnTo>
                    <a:pt x="202106" y="117415"/>
                  </a:lnTo>
                  <a:lnTo>
                    <a:pt x="208923" y="117035"/>
                  </a:lnTo>
                  <a:lnTo>
                    <a:pt x="208999" y="122656"/>
                  </a:lnTo>
                  <a:lnTo>
                    <a:pt x="209727" y="122959"/>
                  </a:lnTo>
                  <a:lnTo>
                    <a:pt x="212471" y="123295"/>
                  </a:lnTo>
                  <a:lnTo>
                    <a:pt x="213493" y="124110"/>
                  </a:lnTo>
                  <a:lnTo>
                    <a:pt x="214629" y="126951"/>
                  </a:lnTo>
                  <a:lnTo>
                    <a:pt x="214206" y="128725"/>
                  </a:lnTo>
                  <a:lnTo>
                    <a:pt x="209834" y="135443"/>
                  </a:lnTo>
                  <a:lnTo>
                    <a:pt x="202402" y="143935"/>
                  </a:lnTo>
                  <a:lnTo>
                    <a:pt x="197435" y="155299"/>
                  </a:lnTo>
                  <a:lnTo>
                    <a:pt x="196238" y="164747"/>
                  </a:lnTo>
                  <a:lnTo>
                    <a:pt x="198010" y="169203"/>
                  </a:lnTo>
                  <a:lnTo>
                    <a:pt x="200490" y="173602"/>
                  </a:lnTo>
                  <a:lnTo>
                    <a:pt x="201592" y="177976"/>
                  </a:lnTo>
                  <a:lnTo>
                    <a:pt x="202613" y="179433"/>
                  </a:lnTo>
                  <a:lnTo>
                    <a:pt x="204018" y="180404"/>
                  </a:lnTo>
                  <a:lnTo>
                    <a:pt x="205681" y="181052"/>
                  </a:lnTo>
                  <a:lnTo>
                    <a:pt x="228481" y="181365"/>
                  </a:lnTo>
                  <a:lnTo>
                    <a:pt x="241610" y="178766"/>
                  </a:lnTo>
                  <a:lnTo>
                    <a:pt x="250831" y="173256"/>
                  </a:lnTo>
                  <a:lnTo>
                    <a:pt x="257349" y="167420"/>
                  </a:lnTo>
                  <a:lnTo>
                    <a:pt x="262665" y="164827"/>
                  </a:lnTo>
                  <a:lnTo>
                    <a:pt x="269738" y="163367"/>
                  </a:lnTo>
                  <a:lnTo>
                    <a:pt x="271266" y="162436"/>
                  </a:lnTo>
                  <a:lnTo>
                    <a:pt x="272284" y="161090"/>
                  </a:lnTo>
                  <a:lnTo>
                    <a:pt x="272963" y="159467"/>
                  </a:lnTo>
                  <a:lnTo>
                    <a:pt x="274141" y="158385"/>
                  </a:lnTo>
                  <a:lnTo>
                    <a:pt x="291795" y="150682"/>
                  </a:lnTo>
                  <a:lnTo>
                    <a:pt x="302473" y="149160"/>
                  </a:lnTo>
                  <a:lnTo>
                    <a:pt x="303975" y="147885"/>
                  </a:lnTo>
                  <a:lnTo>
                    <a:pt x="306384" y="144092"/>
                  </a:lnTo>
                  <a:lnTo>
                    <a:pt x="308649" y="143573"/>
                  </a:lnTo>
                  <a:lnTo>
                    <a:pt x="310270" y="143435"/>
                  </a:lnTo>
                  <a:lnTo>
                    <a:pt x="311349" y="142617"/>
                  </a:lnTo>
                  <a:lnTo>
                    <a:pt x="312548" y="139773"/>
                  </a:lnTo>
                  <a:lnTo>
                    <a:pt x="313425" y="131279"/>
                  </a:lnTo>
                  <a:lnTo>
                    <a:pt x="313483" y="133913"/>
                  </a:lnTo>
                  <a:lnTo>
                    <a:pt x="311562" y="137356"/>
                  </a:lnTo>
                  <a:lnTo>
                    <a:pt x="298155" y="151909"/>
                  </a:lnTo>
                  <a:lnTo>
                    <a:pt x="293864" y="154304"/>
                  </a:lnTo>
                  <a:lnTo>
                    <a:pt x="291704" y="154943"/>
                  </a:lnTo>
                  <a:lnTo>
                    <a:pt x="281729" y="162777"/>
                  </a:lnTo>
                  <a:lnTo>
                    <a:pt x="277613" y="168327"/>
                  </a:lnTo>
                  <a:lnTo>
                    <a:pt x="274971" y="174336"/>
                  </a:lnTo>
                  <a:lnTo>
                    <a:pt x="274326" y="188707"/>
                  </a:lnTo>
                  <a:lnTo>
                    <a:pt x="289035" y="188863"/>
                  </a:lnTo>
                  <a:lnTo>
                    <a:pt x="299404" y="185406"/>
                  </a:lnTo>
                  <a:lnTo>
                    <a:pt x="326651" y="167901"/>
                  </a:lnTo>
                  <a:lnTo>
                    <a:pt x="334659" y="153876"/>
                  </a:lnTo>
                  <a:lnTo>
                    <a:pt x="344150" y="125190"/>
                  </a:lnTo>
                  <a:lnTo>
                    <a:pt x="350389" y="97518"/>
                  </a:lnTo>
                  <a:lnTo>
                    <a:pt x="352495" y="67882"/>
                  </a:lnTo>
                  <a:lnTo>
                    <a:pt x="352657" y="39483"/>
                  </a:lnTo>
                  <a:lnTo>
                    <a:pt x="352694" y="8579"/>
                  </a:lnTo>
                  <a:lnTo>
                    <a:pt x="352697" y="1266"/>
                  </a:lnTo>
                  <a:lnTo>
                    <a:pt x="351972" y="666"/>
                  </a:lnTo>
                  <a:lnTo>
                    <a:pt x="349230" y="0"/>
                  </a:lnTo>
                  <a:lnTo>
                    <a:pt x="348209" y="548"/>
                  </a:lnTo>
                  <a:lnTo>
                    <a:pt x="347528" y="1639"/>
                  </a:lnTo>
                  <a:lnTo>
                    <a:pt x="337155" y="30859"/>
                  </a:lnTo>
                  <a:lnTo>
                    <a:pt x="328467" y="56210"/>
                  </a:lnTo>
                  <a:lnTo>
                    <a:pt x="323479" y="83972"/>
                  </a:lnTo>
                  <a:lnTo>
                    <a:pt x="325208" y="114184"/>
                  </a:lnTo>
                  <a:lnTo>
                    <a:pt x="326893" y="130058"/>
                  </a:lnTo>
                  <a:lnTo>
                    <a:pt x="339077" y="151692"/>
                  </a:lnTo>
                  <a:lnTo>
                    <a:pt x="344950" y="157836"/>
                  </a:lnTo>
                  <a:lnTo>
                    <a:pt x="361569" y="165249"/>
                  </a:lnTo>
                  <a:lnTo>
                    <a:pt x="389532" y="168929"/>
                  </a:lnTo>
                  <a:lnTo>
                    <a:pt x="417263" y="167302"/>
                  </a:lnTo>
                  <a:lnTo>
                    <a:pt x="438110" y="162165"/>
                  </a:lnTo>
                  <a:lnTo>
                    <a:pt x="455123" y="153928"/>
                  </a:lnTo>
                  <a:lnTo>
                    <a:pt x="468116" y="140543"/>
                  </a:lnTo>
                  <a:lnTo>
                    <a:pt x="481657" y="119765"/>
                  </a:lnTo>
                  <a:lnTo>
                    <a:pt x="483180" y="111649"/>
                  </a:lnTo>
                  <a:lnTo>
                    <a:pt x="482502" y="111266"/>
                  </a:lnTo>
                  <a:lnTo>
                    <a:pt x="474222" y="110601"/>
                  </a:lnTo>
                  <a:lnTo>
                    <a:pt x="464502" y="113998"/>
                  </a:lnTo>
                  <a:lnTo>
                    <a:pt x="462068" y="115735"/>
                  </a:lnTo>
                  <a:lnTo>
                    <a:pt x="459364" y="119601"/>
                  </a:lnTo>
                  <a:lnTo>
                    <a:pt x="457390" y="149177"/>
                  </a:lnTo>
                  <a:lnTo>
                    <a:pt x="460724" y="161068"/>
                  </a:lnTo>
                  <a:lnTo>
                    <a:pt x="469775" y="173784"/>
                  </a:lnTo>
                  <a:lnTo>
                    <a:pt x="500419" y="195428"/>
                  </a:lnTo>
                  <a:lnTo>
                    <a:pt x="505607" y="199776"/>
                  </a:lnTo>
                  <a:lnTo>
                    <a:pt x="533712" y="209363"/>
                  </a:lnTo>
                  <a:lnTo>
                    <a:pt x="565124" y="218378"/>
                  </a:lnTo>
                  <a:lnTo>
                    <a:pt x="581298" y="221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1"/>
            <p:cNvSpPr/>
            <p:nvPr>
              <p:custDataLst>
                <p:tags r:id="rId3"/>
              </p:custDataLst>
            </p:nvPr>
          </p:nvSpPr>
          <p:spPr>
            <a:xfrm>
              <a:off x="7125788" y="2899954"/>
              <a:ext cx="6533" cy="1"/>
            </a:xfrm>
            <a:custGeom>
              <a:avLst/>
              <a:gdLst/>
              <a:ahLst/>
              <a:cxnLst/>
              <a:rect l="0" t="0" r="0" b="0"/>
              <a:pathLst>
                <a:path w="6533" h="1">
                  <a:moveTo>
                    <a:pt x="0" y="0"/>
                  </a:moveTo>
                  <a:lnTo>
                    <a:pt x="0" y="0"/>
                  </a:lnTo>
                  <a:lnTo>
                    <a:pt x="65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2"/>
            <p:cNvSpPr/>
            <p:nvPr>
              <p:custDataLst>
                <p:tags r:id="rId4"/>
              </p:custDataLst>
            </p:nvPr>
          </p:nvSpPr>
          <p:spPr>
            <a:xfrm>
              <a:off x="7106194" y="2984863"/>
              <a:ext cx="6533" cy="39189"/>
            </a:xfrm>
            <a:custGeom>
              <a:avLst/>
              <a:gdLst/>
              <a:ahLst/>
              <a:cxnLst/>
              <a:rect l="0" t="0" r="0" b="0"/>
              <a:pathLst>
                <a:path w="6533" h="39189">
                  <a:moveTo>
                    <a:pt x="0" y="0"/>
                  </a:moveTo>
                  <a:lnTo>
                    <a:pt x="0" y="0"/>
                  </a:lnTo>
                  <a:lnTo>
                    <a:pt x="6532" y="39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3"/>
            <p:cNvSpPr/>
            <p:nvPr>
              <p:custDataLst>
                <p:tags r:id="rId5"/>
              </p:custDataLst>
            </p:nvPr>
          </p:nvSpPr>
          <p:spPr>
            <a:xfrm>
              <a:off x="6897613" y="2834640"/>
              <a:ext cx="104079" cy="209007"/>
            </a:xfrm>
            <a:custGeom>
              <a:avLst/>
              <a:gdLst/>
              <a:ahLst/>
              <a:cxnLst/>
              <a:rect l="0" t="0" r="0" b="0"/>
              <a:pathLst>
                <a:path w="104079" h="209007">
                  <a:moveTo>
                    <a:pt x="84484" y="0"/>
                  </a:moveTo>
                  <a:lnTo>
                    <a:pt x="84484" y="0"/>
                  </a:lnTo>
                  <a:lnTo>
                    <a:pt x="87951" y="3467"/>
                  </a:lnTo>
                  <a:lnTo>
                    <a:pt x="93575" y="16026"/>
                  </a:lnTo>
                  <a:lnTo>
                    <a:pt x="97024" y="40940"/>
                  </a:lnTo>
                  <a:lnTo>
                    <a:pt x="97443" y="69128"/>
                  </a:lnTo>
                  <a:lnTo>
                    <a:pt x="93038" y="97435"/>
                  </a:lnTo>
                  <a:lnTo>
                    <a:pt x="91415" y="127861"/>
                  </a:lnTo>
                  <a:lnTo>
                    <a:pt x="91094" y="157982"/>
                  </a:lnTo>
                  <a:lnTo>
                    <a:pt x="92961" y="184403"/>
                  </a:lnTo>
                  <a:lnTo>
                    <a:pt x="96641" y="198905"/>
                  </a:lnTo>
                  <a:lnTo>
                    <a:pt x="97669" y="200095"/>
                  </a:lnTo>
                  <a:lnTo>
                    <a:pt x="103091" y="202161"/>
                  </a:lnTo>
                  <a:lnTo>
                    <a:pt x="96643" y="173523"/>
                  </a:lnTo>
                  <a:lnTo>
                    <a:pt x="82904" y="150254"/>
                  </a:lnTo>
                  <a:lnTo>
                    <a:pt x="72486" y="142169"/>
                  </a:lnTo>
                  <a:lnTo>
                    <a:pt x="56738" y="135177"/>
                  </a:lnTo>
                  <a:lnTo>
                    <a:pt x="44576" y="134585"/>
                  </a:lnTo>
                  <a:lnTo>
                    <a:pt x="32638" y="137467"/>
                  </a:lnTo>
                  <a:lnTo>
                    <a:pt x="22495" y="143586"/>
                  </a:lnTo>
                  <a:lnTo>
                    <a:pt x="15084" y="153079"/>
                  </a:lnTo>
                  <a:lnTo>
                    <a:pt x="1726" y="180622"/>
                  </a:lnTo>
                  <a:lnTo>
                    <a:pt x="0" y="191142"/>
                  </a:lnTo>
                  <a:lnTo>
                    <a:pt x="1699" y="195745"/>
                  </a:lnTo>
                  <a:lnTo>
                    <a:pt x="3169" y="197988"/>
                  </a:lnTo>
                  <a:lnTo>
                    <a:pt x="12171" y="204612"/>
                  </a:lnTo>
                  <a:lnTo>
                    <a:pt x="20563" y="207704"/>
                  </a:lnTo>
                  <a:lnTo>
                    <a:pt x="48581" y="208748"/>
                  </a:lnTo>
                  <a:lnTo>
                    <a:pt x="104078" y="209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4"/>
            <p:cNvSpPr/>
            <p:nvPr>
              <p:custDataLst>
                <p:tags r:id="rId6"/>
              </p:custDataLst>
            </p:nvPr>
          </p:nvSpPr>
          <p:spPr>
            <a:xfrm>
              <a:off x="6603274" y="2945674"/>
              <a:ext cx="117566" cy="6532"/>
            </a:xfrm>
            <a:custGeom>
              <a:avLst/>
              <a:gdLst/>
              <a:ahLst/>
              <a:cxnLst/>
              <a:rect l="0" t="0" r="0" b="0"/>
              <a:pathLst>
                <a:path w="117566" h="6532">
                  <a:moveTo>
                    <a:pt x="117565" y="6531"/>
                  </a:moveTo>
                  <a:lnTo>
                    <a:pt x="117565" y="6531"/>
                  </a:lnTo>
                  <a:lnTo>
                    <a:pt x="85314" y="4596"/>
                  </a:lnTo>
                  <a:lnTo>
                    <a:pt x="55396" y="908"/>
                  </a:lnTo>
                  <a:lnTo>
                    <a:pt x="23187" y="2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5"/>
            <p:cNvSpPr/>
            <p:nvPr>
              <p:custDataLst>
                <p:tags r:id="rId7"/>
              </p:custDataLst>
            </p:nvPr>
          </p:nvSpPr>
          <p:spPr>
            <a:xfrm>
              <a:off x="6518481" y="2878310"/>
              <a:ext cx="274205" cy="210779"/>
            </a:xfrm>
            <a:custGeom>
              <a:avLst/>
              <a:gdLst/>
              <a:ahLst/>
              <a:cxnLst/>
              <a:rect l="0" t="0" r="0" b="0"/>
              <a:pathLst>
                <a:path w="274205" h="210779">
                  <a:moveTo>
                    <a:pt x="45604" y="139210"/>
                  </a:moveTo>
                  <a:lnTo>
                    <a:pt x="45604" y="139210"/>
                  </a:lnTo>
                  <a:lnTo>
                    <a:pt x="42137" y="139210"/>
                  </a:lnTo>
                  <a:lnTo>
                    <a:pt x="38500" y="141145"/>
                  </a:lnTo>
                  <a:lnTo>
                    <a:pt x="18177" y="160187"/>
                  </a:lnTo>
                  <a:lnTo>
                    <a:pt x="8766" y="173296"/>
                  </a:lnTo>
                  <a:lnTo>
                    <a:pt x="2839" y="177612"/>
                  </a:lnTo>
                  <a:lnTo>
                    <a:pt x="1198" y="181194"/>
                  </a:lnTo>
                  <a:lnTo>
                    <a:pt x="0" y="195849"/>
                  </a:lnTo>
                  <a:lnTo>
                    <a:pt x="1413" y="195838"/>
                  </a:lnTo>
                  <a:lnTo>
                    <a:pt x="16958" y="191215"/>
                  </a:lnTo>
                  <a:lnTo>
                    <a:pt x="31610" y="178967"/>
                  </a:lnTo>
                  <a:lnTo>
                    <a:pt x="42088" y="168055"/>
                  </a:lnTo>
                  <a:lnTo>
                    <a:pt x="44042" y="163399"/>
                  </a:lnTo>
                  <a:lnTo>
                    <a:pt x="45468" y="138870"/>
                  </a:lnTo>
                  <a:lnTo>
                    <a:pt x="44062" y="136080"/>
                  </a:lnTo>
                  <a:lnTo>
                    <a:pt x="26438" y="120012"/>
                  </a:lnTo>
                  <a:lnTo>
                    <a:pt x="29605" y="116266"/>
                  </a:lnTo>
                  <a:lnTo>
                    <a:pt x="37042" y="114498"/>
                  </a:lnTo>
                  <a:lnTo>
                    <a:pt x="51534" y="111568"/>
                  </a:lnTo>
                  <a:lnTo>
                    <a:pt x="79836" y="104076"/>
                  </a:lnTo>
                  <a:lnTo>
                    <a:pt x="99451" y="97755"/>
                  </a:lnTo>
                  <a:lnTo>
                    <a:pt x="107758" y="91515"/>
                  </a:lnTo>
                  <a:lnTo>
                    <a:pt x="138494" y="59420"/>
                  </a:lnTo>
                  <a:lnTo>
                    <a:pt x="144946" y="51496"/>
                  </a:lnTo>
                  <a:lnTo>
                    <a:pt x="154143" y="22180"/>
                  </a:lnTo>
                  <a:lnTo>
                    <a:pt x="156542" y="64"/>
                  </a:lnTo>
                  <a:lnTo>
                    <a:pt x="156574" y="0"/>
                  </a:lnTo>
                  <a:lnTo>
                    <a:pt x="155895" y="7571"/>
                  </a:lnTo>
                  <a:lnTo>
                    <a:pt x="146222" y="37235"/>
                  </a:lnTo>
                  <a:lnTo>
                    <a:pt x="140458" y="67697"/>
                  </a:lnTo>
                  <a:lnTo>
                    <a:pt x="132325" y="100065"/>
                  </a:lnTo>
                  <a:lnTo>
                    <a:pt x="131477" y="132685"/>
                  </a:lnTo>
                  <a:lnTo>
                    <a:pt x="136168" y="161869"/>
                  </a:lnTo>
                  <a:lnTo>
                    <a:pt x="136785" y="175839"/>
                  </a:lnTo>
                  <a:lnTo>
                    <a:pt x="140799" y="184760"/>
                  </a:lnTo>
                  <a:lnTo>
                    <a:pt x="158653" y="206309"/>
                  </a:lnTo>
                  <a:lnTo>
                    <a:pt x="168904" y="208946"/>
                  </a:lnTo>
                  <a:lnTo>
                    <a:pt x="199943" y="210778"/>
                  </a:lnTo>
                  <a:lnTo>
                    <a:pt x="230913" y="210247"/>
                  </a:lnTo>
                  <a:lnTo>
                    <a:pt x="274204" y="204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6"/>
            <p:cNvSpPr/>
            <p:nvPr>
              <p:custDataLst>
                <p:tags r:id="rId8"/>
              </p:custDataLst>
            </p:nvPr>
          </p:nvSpPr>
          <p:spPr>
            <a:xfrm>
              <a:off x="6375212" y="2984863"/>
              <a:ext cx="110498" cy="85566"/>
            </a:xfrm>
            <a:custGeom>
              <a:avLst/>
              <a:gdLst/>
              <a:ahLst/>
              <a:cxnLst/>
              <a:rect l="0" t="0" r="0" b="0"/>
              <a:pathLst>
                <a:path w="110498" h="85566">
                  <a:moveTo>
                    <a:pt x="12525" y="0"/>
                  </a:moveTo>
                  <a:lnTo>
                    <a:pt x="12525" y="0"/>
                  </a:lnTo>
                  <a:lnTo>
                    <a:pt x="5590" y="6934"/>
                  </a:lnTo>
                  <a:lnTo>
                    <a:pt x="2186" y="14209"/>
                  </a:lnTo>
                  <a:lnTo>
                    <a:pt x="0" y="37641"/>
                  </a:lnTo>
                  <a:lnTo>
                    <a:pt x="5133" y="69150"/>
                  </a:lnTo>
                  <a:lnTo>
                    <a:pt x="5881" y="85565"/>
                  </a:lnTo>
                  <a:lnTo>
                    <a:pt x="10481" y="54383"/>
                  </a:lnTo>
                  <a:lnTo>
                    <a:pt x="11617" y="46426"/>
                  </a:lnTo>
                  <a:lnTo>
                    <a:pt x="15992" y="38534"/>
                  </a:lnTo>
                  <a:lnTo>
                    <a:pt x="34117" y="17761"/>
                  </a:lnTo>
                  <a:lnTo>
                    <a:pt x="38571" y="15151"/>
                  </a:lnTo>
                  <a:lnTo>
                    <a:pt x="47094" y="13681"/>
                  </a:lnTo>
                  <a:lnTo>
                    <a:pt x="59509" y="13185"/>
                  </a:lnTo>
                  <a:lnTo>
                    <a:pt x="66306" y="16987"/>
                  </a:lnTo>
                  <a:lnTo>
                    <a:pt x="82495" y="31255"/>
                  </a:lnTo>
                  <a:lnTo>
                    <a:pt x="91879" y="47240"/>
                  </a:lnTo>
                  <a:lnTo>
                    <a:pt x="98637" y="64368"/>
                  </a:lnTo>
                  <a:lnTo>
                    <a:pt x="110497" y="84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7"/>
            <p:cNvSpPr/>
            <p:nvPr>
              <p:custDataLst>
                <p:tags r:id="rId9"/>
              </p:custDataLst>
            </p:nvPr>
          </p:nvSpPr>
          <p:spPr>
            <a:xfrm>
              <a:off x="5976691" y="2873828"/>
              <a:ext cx="280419" cy="228192"/>
            </a:xfrm>
            <a:custGeom>
              <a:avLst/>
              <a:gdLst/>
              <a:ahLst/>
              <a:cxnLst/>
              <a:rect l="0" t="0" r="0" b="0"/>
              <a:pathLst>
                <a:path w="280419" h="228192">
                  <a:moveTo>
                    <a:pt x="64881" y="0"/>
                  </a:moveTo>
                  <a:lnTo>
                    <a:pt x="64881" y="0"/>
                  </a:lnTo>
                  <a:lnTo>
                    <a:pt x="70050" y="12275"/>
                  </a:lnTo>
                  <a:lnTo>
                    <a:pt x="76956" y="42971"/>
                  </a:lnTo>
                  <a:lnTo>
                    <a:pt x="82983" y="74280"/>
                  </a:lnTo>
                  <a:lnTo>
                    <a:pt x="87647" y="103694"/>
                  </a:lnTo>
                  <a:lnTo>
                    <a:pt x="90563" y="135119"/>
                  </a:lnTo>
                  <a:lnTo>
                    <a:pt x="90980" y="167521"/>
                  </a:lnTo>
                  <a:lnTo>
                    <a:pt x="91003" y="178421"/>
                  </a:lnTo>
                  <a:lnTo>
                    <a:pt x="90281" y="161512"/>
                  </a:lnTo>
                  <a:lnTo>
                    <a:pt x="87539" y="152580"/>
                  </a:lnTo>
                  <a:lnTo>
                    <a:pt x="81966" y="145707"/>
                  </a:lnTo>
                  <a:lnTo>
                    <a:pt x="62939" y="128570"/>
                  </a:lnTo>
                  <a:lnTo>
                    <a:pt x="59231" y="127805"/>
                  </a:lnTo>
                  <a:lnTo>
                    <a:pt x="49307" y="128890"/>
                  </a:lnTo>
                  <a:lnTo>
                    <a:pt x="41510" y="131791"/>
                  </a:lnTo>
                  <a:lnTo>
                    <a:pt x="19254" y="146882"/>
                  </a:lnTo>
                  <a:lnTo>
                    <a:pt x="9592" y="159958"/>
                  </a:lnTo>
                  <a:lnTo>
                    <a:pt x="2860" y="176572"/>
                  </a:lnTo>
                  <a:lnTo>
                    <a:pt x="0" y="196573"/>
                  </a:lnTo>
                  <a:lnTo>
                    <a:pt x="3162" y="207661"/>
                  </a:lnTo>
                  <a:lnTo>
                    <a:pt x="8663" y="213972"/>
                  </a:lnTo>
                  <a:lnTo>
                    <a:pt x="17398" y="219196"/>
                  </a:lnTo>
                  <a:lnTo>
                    <a:pt x="44723" y="226528"/>
                  </a:lnTo>
                  <a:lnTo>
                    <a:pt x="74768" y="228191"/>
                  </a:lnTo>
                  <a:lnTo>
                    <a:pt x="103442" y="227794"/>
                  </a:lnTo>
                  <a:lnTo>
                    <a:pt x="130070" y="221480"/>
                  </a:lnTo>
                  <a:lnTo>
                    <a:pt x="142477" y="216727"/>
                  </a:lnTo>
                  <a:lnTo>
                    <a:pt x="175064" y="194214"/>
                  </a:lnTo>
                  <a:lnTo>
                    <a:pt x="184532" y="185836"/>
                  </a:lnTo>
                  <a:lnTo>
                    <a:pt x="187001" y="181049"/>
                  </a:lnTo>
                  <a:lnTo>
                    <a:pt x="188587" y="171337"/>
                  </a:lnTo>
                  <a:lnTo>
                    <a:pt x="188804" y="164203"/>
                  </a:lnTo>
                  <a:lnTo>
                    <a:pt x="186965" y="158130"/>
                  </a:lnTo>
                  <a:lnTo>
                    <a:pt x="185459" y="155494"/>
                  </a:lnTo>
                  <a:lnTo>
                    <a:pt x="183004" y="154463"/>
                  </a:lnTo>
                  <a:lnTo>
                    <a:pt x="164529" y="156310"/>
                  </a:lnTo>
                  <a:lnTo>
                    <a:pt x="156099" y="162363"/>
                  </a:lnTo>
                  <a:lnTo>
                    <a:pt x="145794" y="173586"/>
                  </a:lnTo>
                  <a:lnTo>
                    <a:pt x="144385" y="178991"/>
                  </a:lnTo>
                  <a:lnTo>
                    <a:pt x="143480" y="190821"/>
                  </a:lnTo>
                  <a:lnTo>
                    <a:pt x="144857" y="192528"/>
                  </a:lnTo>
                  <a:lnTo>
                    <a:pt x="150258" y="194425"/>
                  </a:lnTo>
                  <a:lnTo>
                    <a:pt x="161459" y="195494"/>
                  </a:lnTo>
                  <a:lnTo>
                    <a:pt x="167797" y="193808"/>
                  </a:lnTo>
                  <a:lnTo>
                    <a:pt x="177379" y="186844"/>
                  </a:lnTo>
                  <a:lnTo>
                    <a:pt x="187476" y="175588"/>
                  </a:lnTo>
                  <a:lnTo>
                    <a:pt x="191939" y="167302"/>
                  </a:lnTo>
                  <a:lnTo>
                    <a:pt x="193922" y="158782"/>
                  </a:lnTo>
                  <a:lnTo>
                    <a:pt x="192868" y="152092"/>
                  </a:lnTo>
                  <a:lnTo>
                    <a:pt x="190707" y="145974"/>
                  </a:lnTo>
                  <a:lnTo>
                    <a:pt x="188764" y="135821"/>
                  </a:lnTo>
                  <a:lnTo>
                    <a:pt x="187384" y="134090"/>
                  </a:lnTo>
                  <a:lnTo>
                    <a:pt x="182735" y="130832"/>
                  </a:lnTo>
                  <a:lnTo>
                    <a:pt x="182532" y="134156"/>
                  </a:lnTo>
                  <a:lnTo>
                    <a:pt x="184680" y="135158"/>
                  </a:lnTo>
                  <a:lnTo>
                    <a:pt x="216979" y="137043"/>
                  </a:lnTo>
                  <a:lnTo>
                    <a:pt x="246052" y="137150"/>
                  </a:lnTo>
                  <a:lnTo>
                    <a:pt x="280418" y="1306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2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Cell Growth and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cells divide and grow very rapidly and some rarely divide.</a:t>
            </a:r>
          </a:p>
          <a:p>
            <a:r>
              <a:rPr lang="en-US" dirty="0" smtClean="0"/>
              <a:t>	Skin cells &amp; cells of the Digestive Tract grow and divide throughout our life.</a:t>
            </a:r>
          </a:p>
          <a:p>
            <a:r>
              <a:rPr lang="en-US" dirty="0" smtClean="0"/>
              <a:t>	Cells of our Heart and Nervous System will do this only rarely.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>
              <a:defRPr/>
            </a:pPr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</a:t>
            </a:r>
            <a:r>
              <a:rPr lang="en-US" sz="36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1</a:t>
            </a:r>
            <a:r>
              <a:rPr 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Checkpoint</a:t>
            </a:r>
          </a:p>
        </p:txBody>
      </p:sp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524000"/>
            <a:ext cx="82423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4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Checkpoint </a:t>
            </a:r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95400"/>
            <a:ext cx="6959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M-spindle Checkpoint:</a:t>
            </a:r>
            <a:b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Mitotic spindle at metaphase</a:t>
            </a:r>
          </a:p>
        </p:txBody>
      </p:sp>
      <p:pic>
        <p:nvPicPr>
          <p:cNvPr id="38914" name="Picture 5" descr="12_08_MitoticSpindle-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331913"/>
            <a:ext cx="73279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00600" y="4419600"/>
            <a:ext cx="4114800" cy="1843088"/>
            <a:chOff x="4800600" y="4419601"/>
            <a:chExt cx="4114800" cy="1842909"/>
          </a:xfrm>
        </p:grpSpPr>
        <p:sp>
          <p:nvSpPr>
            <p:cNvPr id="7" name="Left Arrow 6"/>
            <p:cNvSpPr/>
            <p:nvPr/>
          </p:nvSpPr>
          <p:spPr>
            <a:xfrm>
              <a:off x="4800600" y="4648200"/>
              <a:ext cx="1066800" cy="6858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TextBox 4"/>
            <p:cNvSpPr>
              <a:spLocks noChangeArrowheads="1"/>
            </p:cNvSpPr>
            <p:nvPr/>
          </p:nvSpPr>
          <p:spPr bwMode="auto">
            <a:xfrm>
              <a:off x="5791200" y="4419601"/>
              <a:ext cx="3124200" cy="1842909"/>
            </a:xfrm>
            <a:prstGeom prst="roundRect">
              <a:avLst>
                <a:gd name="adj" fmla="val 25750"/>
              </a:avLst>
            </a:prstGeom>
            <a:gradFill rotWithShape="1">
              <a:gsLst>
                <a:gs pos="0">
                  <a:srgbClr val="ECCEC6"/>
                </a:gs>
                <a:gs pos="30000">
                  <a:srgbClr val="E6B8AC"/>
                </a:gs>
                <a:gs pos="45000">
                  <a:srgbClr val="E4B1A3"/>
                </a:gs>
                <a:gs pos="55000">
                  <a:srgbClr val="E4B1A3"/>
                </a:gs>
                <a:gs pos="73000">
                  <a:srgbClr val="E6B8AC"/>
                </a:gs>
                <a:gs pos="100000">
                  <a:srgbClr val="ECCEC6"/>
                </a:gs>
              </a:gsLst>
              <a:lin ang="900000" scaled="1"/>
            </a:gradFill>
            <a:ln w="38100">
              <a:solidFill>
                <a:srgbClr val="B88472"/>
              </a:solidFill>
              <a:round/>
              <a:headEnd/>
              <a:tailEnd/>
            </a:ln>
            <a:effectLst>
              <a:outerShdw blurRad="63500" dist="26940" dir="5400000" rotWithShape="0">
                <a:srgbClr val="000000">
                  <a:alpha val="39998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b="1" u="sng" dirty="0" err="1">
                  <a:solidFill>
                    <a:schemeClr val="dk1"/>
                  </a:solidFill>
                  <a:latin typeface="+mn-lt"/>
                  <a:ea typeface="+mn-ea"/>
                </a:rPr>
                <a:t>Kinetochore</a:t>
              </a:r>
              <a:r>
                <a:rPr lang="en-US" sz="2400" dirty="0">
                  <a:solidFill>
                    <a:schemeClr val="dk1"/>
                  </a:solidFill>
                  <a:latin typeface="+mn-lt"/>
                  <a:ea typeface="+mn-ea"/>
                </a:rPr>
                <a:t> = proteins associated with DNA at </a:t>
              </a:r>
              <a:r>
                <a:rPr lang="en-US" sz="2400" dirty="0" err="1">
                  <a:solidFill>
                    <a:schemeClr val="dk1"/>
                  </a:solidFill>
                  <a:latin typeface="+mn-lt"/>
                  <a:ea typeface="+mn-ea"/>
                </a:rPr>
                <a:t>centromere</a:t>
              </a:r>
              <a:endParaRPr lang="en-US" sz="2400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SMARTInkShape-Group77"/>
          <p:cNvGrpSpPr/>
          <p:nvPr/>
        </p:nvGrpSpPr>
        <p:grpSpPr>
          <a:xfrm>
            <a:off x="3102726" y="2882591"/>
            <a:ext cx="91144" cy="140522"/>
            <a:chOff x="3102726" y="2882591"/>
            <a:chExt cx="91144" cy="140522"/>
          </a:xfrm>
        </p:grpSpPr>
        <p:sp>
          <p:nvSpPr>
            <p:cNvPr id="3" name="SMARTInkShape-148"/>
            <p:cNvSpPr/>
            <p:nvPr>
              <p:custDataLst>
                <p:tags r:id="rId8"/>
              </p:custDataLst>
            </p:nvPr>
          </p:nvSpPr>
          <p:spPr>
            <a:xfrm>
              <a:off x="3148282" y="2971800"/>
              <a:ext cx="45588" cy="51313"/>
            </a:xfrm>
            <a:custGeom>
              <a:avLst/>
              <a:gdLst/>
              <a:ahLst/>
              <a:cxnLst/>
              <a:rect l="0" t="0" r="0" b="0"/>
              <a:pathLst>
                <a:path w="45588" h="51313">
                  <a:moveTo>
                    <a:pt x="45587" y="0"/>
                  </a:moveTo>
                  <a:lnTo>
                    <a:pt x="45587" y="0"/>
                  </a:lnTo>
                  <a:lnTo>
                    <a:pt x="32676" y="1935"/>
                  </a:lnTo>
                  <a:lnTo>
                    <a:pt x="16845" y="7105"/>
                  </a:lnTo>
                  <a:lnTo>
                    <a:pt x="4995" y="15353"/>
                  </a:lnTo>
                  <a:lnTo>
                    <a:pt x="2145" y="19645"/>
                  </a:lnTo>
                  <a:lnTo>
                    <a:pt x="0" y="25746"/>
                  </a:lnTo>
                  <a:lnTo>
                    <a:pt x="5502" y="31716"/>
                  </a:lnTo>
                  <a:lnTo>
                    <a:pt x="9600" y="32378"/>
                  </a:lnTo>
                  <a:lnTo>
                    <a:pt x="31316" y="32657"/>
                  </a:lnTo>
                  <a:lnTo>
                    <a:pt x="31718" y="31931"/>
                  </a:lnTo>
                  <a:lnTo>
                    <a:pt x="32524" y="13143"/>
                  </a:lnTo>
                  <a:lnTo>
                    <a:pt x="23433" y="13070"/>
                  </a:lnTo>
                  <a:lnTo>
                    <a:pt x="22109" y="13793"/>
                  </a:lnTo>
                  <a:lnTo>
                    <a:pt x="21226" y="15001"/>
                  </a:lnTo>
                  <a:lnTo>
                    <a:pt x="19810" y="18687"/>
                  </a:lnTo>
                  <a:lnTo>
                    <a:pt x="17681" y="19191"/>
                  </a:lnTo>
                  <a:lnTo>
                    <a:pt x="16097" y="19325"/>
                  </a:lnTo>
                  <a:lnTo>
                    <a:pt x="15041" y="20141"/>
                  </a:lnTo>
                  <a:lnTo>
                    <a:pt x="13868" y="22982"/>
                  </a:lnTo>
                  <a:lnTo>
                    <a:pt x="12829" y="24030"/>
                  </a:lnTo>
                  <a:lnTo>
                    <a:pt x="9740" y="25194"/>
                  </a:lnTo>
                  <a:lnTo>
                    <a:pt x="8626" y="26230"/>
                  </a:lnTo>
                  <a:lnTo>
                    <a:pt x="7389" y="29317"/>
                  </a:lnTo>
                  <a:lnTo>
                    <a:pt x="7784" y="31156"/>
                  </a:lnTo>
                  <a:lnTo>
                    <a:pt x="12108" y="37988"/>
                  </a:lnTo>
                  <a:lnTo>
                    <a:pt x="19171" y="45420"/>
                  </a:lnTo>
                  <a:lnTo>
                    <a:pt x="29183" y="45712"/>
                  </a:lnTo>
                  <a:lnTo>
                    <a:pt x="30297" y="44989"/>
                  </a:lnTo>
                  <a:lnTo>
                    <a:pt x="31039" y="43781"/>
                  </a:lnTo>
                  <a:lnTo>
                    <a:pt x="32328" y="39068"/>
                  </a:lnTo>
                  <a:lnTo>
                    <a:pt x="32437" y="35990"/>
                  </a:lnTo>
                  <a:lnTo>
                    <a:pt x="30550" y="32203"/>
                  </a:lnTo>
                  <a:lnTo>
                    <a:pt x="28018" y="28101"/>
                  </a:lnTo>
                  <a:lnTo>
                    <a:pt x="26592" y="23163"/>
                  </a:lnTo>
                  <a:lnTo>
                    <a:pt x="26392" y="23425"/>
                  </a:lnTo>
                  <a:lnTo>
                    <a:pt x="26071" y="25592"/>
                  </a:lnTo>
                  <a:lnTo>
                    <a:pt x="7599" y="44518"/>
                  </a:lnTo>
                  <a:lnTo>
                    <a:pt x="7924" y="44919"/>
                  </a:lnTo>
                  <a:lnTo>
                    <a:pt x="10221" y="45364"/>
                  </a:lnTo>
                  <a:lnTo>
                    <a:pt x="11124" y="46208"/>
                  </a:lnTo>
                  <a:lnTo>
                    <a:pt x="12127" y="49082"/>
                  </a:lnTo>
                  <a:lnTo>
                    <a:pt x="13846" y="50138"/>
                  </a:lnTo>
                  <a:lnTo>
                    <a:pt x="19626" y="51312"/>
                  </a:lnTo>
                  <a:lnTo>
                    <a:pt x="25098" y="49899"/>
                  </a:lnTo>
                  <a:lnTo>
                    <a:pt x="34524" y="43078"/>
                  </a:lnTo>
                  <a:lnTo>
                    <a:pt x="37041" y="38982"/>
                  </a:lnTo>
                  <a:lnTo>
                    <a:pt x="37713" y="36874"/>
                  </a:lnTo>
                  <a:lnTo>
                    <a:pt x="36523" y="30661"/>
                  </a:lnTo>
                  <a:lnTo>
                    <a:pt x="33314" y="21780"/>
                  </a:lnTo>
                  <a:lnTo>
                    <a:pt x="32325" y="21051"/>
                  </a:lnTo>
                  <a:lnTo>
                    <a:pt x="27465" y="20026"/>
                  </a:lnTo>
                  <a:lnTo>
                    <a:pt x="13724" y="19651"/>
                  </a:lnTo>
                  <a:lnTo>
                    <a:pt x="11282" y="20358"/>
                  </a:lnTo>
                  <a:lnTo>
                    <a:pt x="9654" y="21555"/>
                  </a:lnTo>
                  <a:lnTo>
                    <a:pt x="8569" y="23078"/>
                  </a:lnTo>
                  <a:lnTo>
                    <a:pt x="7119" y="24094"/>
                  </a:lnTo>
                  <a:lnTo>
                    <a:pt x="3574" y="25223"/>
                  </a:lnTo>
                  <a:lnTo>
                    <a:pt x="2338" y="26975"/>
                  </a:lnTo>
                  <a:lnTo>
                    <a:pt x="192" y="37293"/>
                  </a:lnTo>
                  <a:lnTo>
                    <a:pt x="1947" y="40281"/>
                  </a:lnTo>
                  <a:lnTo>
                    <a:pt x="6137" y="45401"/>
                  </a:lnTo>
                  <a:lnTo>
                    <a:pt x="12929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9"/>
            <p:cNvSpPr/>
            <p:nvPr>
              <p:custDataLst>
                <p:tags r:id="rId9"/>
              </p:custDataLst>
            </p:nvPr>
          </p:nvSpPr>
          <p:spPr>
            <a:xfrm>
              <a:off x="3102726" y="2882591"/>
              <a:ext cx="51681" cy="43490"/>
            </a:xfrm>
            <a:custGeom>
              <a:avLst/>
              <a:gdLst/>
              <a:ahLst/>
              <a:cxnLst/>
              <a:rect l="0" t="0" r="0" b="0"/>
              <a:pathLst>
                <a:path w="51681" h="43490">
                  <a:moveTo>
                    <a:pt x="45423" y="10832"/>
                  </a:moveTo>
                  <a:lnTo>
                    <a:pt x="45423" y="10832"/>
                  </a:lnTo>
                  <a:lnTo>
                    <a:pt x="33347" y="10832"/>
                  </a:lnTo>
                  <a:lnTo>
                    <a:pt x="17048" y="22398"/>
                  </a:lnTo>
                  <a:lnTo>
                    <a:pt x="13309" y="27725"/>
                  </a:lnTo>
                  <a:lnTo>
                    <a:pt x="9862" y="29225"/>
                  </a:lnTo>
                  <a:lnTo>
                    <a:pt x="8653" y="31077"/>
                  </a:lnTo>
                  <a:lnTo>
                    <a:pt x="6552" y="41568"/>
                  </a:lnTo>
                  <a:lnTo>
                    <a:pt x="7898" y="42208"/>
                  </a:lnTo>
                  <a:lnTo>
                    <a:pt x="27858" y="43439"/>
                  </a:lnTo>
                  <a:lnTo>
                    <a:pt x="48836" y="37861"/>
                  </a:lnTo>
                  <a:lnTo>
                    <a:pt x="49875" y="36834"/>
                  </a:lnTo>
                  <a:lnTo>
                    <a:pt x="51030" y="33758"/>
                  </a:lnTo>
                  <a:lnTo>
                    <a:pt x="51680" y="27946"/>
                  </a:lnTo>
                  <a:lnTo>
                    <a:pt x="51046" y="26595"/>
                  </a:lnTo>
                  <a:lnTo>
                    <a:pt x="49897" y="25695"/>
                  </a:lnTo>
                  <a:lnTo>
                    <a:pt x="46307" y="24250"/>
                  </a:lnTo>
                  <a:lnTo>
                    <a:pt x="26625" y="23904"/>
                  </a:lnTo>
                  <a:lnTo>
                    <a:pt x="20619" y="25834"/>
                  </a:lnTo>
                  <a:lnTo>
                    <a:pt x="14317" y="29519"/>
                  </a:lnTo>
                  <a:lnTo>
                    <a:pt x="9758" y="30157"/>
                  </a:lnTo>
                  <a:lnTo>
                    <a:pt x="8583" y="30973"/>
                  </a:lnTo>
                  <a:lnTo>
                    <a:pt x="7800" y="32242"/>
                  </a:lnTo>
                  <a:lnTo>
                    <a:pt x="7278" y="33814"/>
                  </a:lnTo>
                  <a:lnTo>
                    <a:pt x="8381" y="34862"/>
                  </a:lnTo>
                  <a:lnTo>
                    <a:pt x="18646" y="38479"/>
                  </a:lnTo>
                  <a:lnTo>
                    <a:pt x="24409" y="42499"/>
                  </a:lnTo>
                  <a:lnTo>
                    <a:pt x="27133" y="39179"/>
                  </a:lnTo>
                  <a:lnTo>
                    <a:pt x="31327" y="32155"/>
                  </a:lnTo>
                  <a:lnTo>
                    <a:pt x="32054" y="24004"/>
                  </a:lnTo>
                  <a:lnTo>
                    <a:pt x="30289" y="18379"/>
                  </a:lnTo>
                  <a:lnTo>
                    <a:pt x="14842" y="26"/>
                  </a:lnTo>
                  <a:lnTo>
                    <a:pt x="13424" y="0"/>
                  </a:lnTo>
                  <a:lnTo>
                    <a:pt x="7324" y="3591"/>
                  </a:lnTo>
                  <a:lnTo>
                    <a:pt x="3090" y="7557"/>
                  </a:lnTo>
                  <a:lnTo>
                    <a:pt x="1208" y="13247"/>
                  </a:lnTo>
                  <a:lnTo>
                    <a:pt x="0" y="25259"/>
                  </a:lnTo>
                  <a:lnTo>
                    <a:pt x="627" y="26981"/>
                  </a:lnTo>
                  <a:lnTo>
                    <a:pt x="1770" y="28130"/>
                  </a:lnTo>
                  <a:lnTo>
                    <a:pt x="18117" y="35394"/>
                  </a:lnTo>
                  <a:lnTo>
                    <a:pt x="20687" y="35915"/>
                  </a:lnTo>
                  <a:lnTo>
                    <a:pt x="23127" y="35537"/>
                  </a:lnTo>
                  <a:lnTo>
                    <a:pt x="31001" y="31242"/>
                  </a:lnTo>
                  <a:lnTo>
                    <a:pt x="31756" y="28854"/>
                  </a:lnTo>
                  <a:lnTo>
                    <a:pt x="32349" y="14251"/>
                  </a:lnTo>
                  <a:lnTo>
                    <a:pt x="31627" y="13111"/>
                  </a:lnTo>
                  <a:lnTo>
                    <a:pt x="30420" y="12351"/>
                  </a:lnTo>
                  <a:lnTo>
                    <a:pt x="26417" y="11507"/>
                  </a:lnTo>
                  <a:lnTo>
                    <a:pt x="14850" y="10921"/>
                  </a:lnTo>
                  <a:lnTo>
                    <a:pt x="11757" y="12807"/>
                  </a:lnTo>
                  <a:lnTo>
                    <a:pt x="9916" y="14326"/>
                  </a:lnTo>
                  <a:lnTo>
                    <a:pt x="9414" y="16064"/>
                  </a:lnTo>
                  <a:lnTo>
                    <a:pt x="9806" y="17949"/>
                  </a:lnTo>
                  <a:lnTo>
                    <a:pt x="12901" y="22703"/>
                  </a:lnTo>
                  <a:lnTo>
                    <a:pt x="32360" y="43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78"/>
          <p:cNvGrpSpPr/>
          <p:nvPr/>
        </p:nvGrpSpPr>
        <p:grpSpPr>
          <a:xfrm>
            <a:off x="2439191" y="3031792"/>
            <a:ext cx="245227" cy="364247"/>
            <a:chOff x="2439191" y="3031792"/>
            <a:chExt cx="245227" cy="364247"/>
          </a:xfrm>
        </p:grpSpPr>
        <p:sp>
          <p:nvSpPr>
            <p:cNvPr id="8" name="SMARTInkShape-150"/>
            <p:cNvSpPr/>
            <p:nvPr>
              <p:custDataLst>
                <p:tags r:id="rId4"/>
              </p:custDataLst>
            </p:nvPr>
          </p:nvSpPr>
          <p:spPr>
            <a:xfrm>
              <a:off x="2609648" y="3031792"/>
              <a:ext cx="74770" cy="37980"/>
            </a:xfrm>
            <a:custGeom>
              <a:avLst/>
              <a:gdLst/>
              <a:ahLst/>
              <a:cxnLst/>
              <a:rect l="0" t="0" r="0" b="0"/>
              <a:pathLst>
                <a:path w="74770" h="37980">
                  <a:moveTo>
                    <a:pt x="74769" y="24916"/>
                  </a:moveTo>
                  <a:lnTo>
                    <a:pt x="74769" y="24916"/>
                  </a:lnTo>
                  <a:lnTo>
                    <a:pt x="71302" y="21449"/>
                  </a:lnTo>
                  <a:lnTo>
                    <a:pt x="69600" y="17812"/>
                  </a:lnTo>
                  <a:lnTo>
                    <a:pt x="68317" y="12202"/>
                  </a:lnTo>
                  <a:lnTo>
                    <a:pt x="64794" y="8489"/>
                  </a:lnTo>
                  <a:lnTo>
                    <a:pt x="59208" y="6730"/>
                  </a:lnTo>
                  <a:lnTo>
                    <a:pt x="40171" y="5405"/>
                  </a:lnTo>
                  <a:lnTo>
                    <a:pt x="38641" y="6103"/>
                  </a:lnTo>
                  <a:lnTo>
                    <a:pt x="37621" y="7294"/>
                  </a:lnTo>
                  <a:lnTo>
                    <a:pt x="35984" y="10953"/>
                  </a:lnTo>
                  <a:lnTo>
                    <a:pt x="31172" y="16890"/>
                  </a:lnTo>
                  <a:lnTo>
                    <a:pt x="29993" y="20865"/>
                  </a:lnTo>
                  <a:lnTo>
                    <a:pt x="28952" y="22216"/>
                  </a:lnTo>
                  <a:lnTo>
                    <a:pt x="25861" y="23716"/>
                  </a:lnTo>
                  <a:lnTo>
                    <a:pt x="24747" y="24842"/>
                  </a:lnTo>
                  <a:lnTo>
                    <a:pt x="23508" y="28028"/>
                  </a:lnTo>
                  <a:lnTo>
                    <a:pt x="23904" y="29168"/>
                  </a:lnTo>
                  <a:lnTo>
                    <a:pt x="24893" y="29928"/>
                  </a:lnTo>
                  <a:lnTo>
                    <a:pt x="27928" y="30773"/>
                  </a:lnTo>
                  <a:lnTo>
                    <a:pt x="37897" y="31359"/>
                  </a:lnTo>
                  <a:lnTo>
                    <a:pt x="42174" y="29473"/>
                  </a:lnTo>
                  <a:lnTo>
                    <a:pt x="44330" y="27954"/>
                  </a:lnTo>
                  <a:lnTo>
                    <a:pt x="46726" y="24331"/>
                  </a:lnTo>
                  <a:lnTo>
                    <a:pt x="48531" y="13109"/>
                  </a:lnTo>
                  <a:lnTo>
                    <a:pt x="48610" y="8758"/>
                  </a:lnTo>
                  <a:lnTo>
                    <a:pt x="47170" y="6887"/>
                  </a:lnTo>
                  <a:lnTo>
                    <a:pt x="41699" y="2873"/>
                  </a:lnTo>
                  <a:lnTo>
                    <a:pt x="33926" y="0"/>
                  </a:lnTo>
                  <a:lnTo>
                    <a:pt x="31575" y="323"/>
                  </a:lnTo>
                  <a:lnTo>
                    <a:pt x="20651" y="4120"/>
                  </a:lnTo>
                  <a:lnTo>
                    <a:pt x="16919" y="4520"/>
                  </a:lnTo>
                  <a:lnTo>
                    <a:pt x="14431" y="5513"/>
                  </a:lnTo>
                  <a:lnTo>
                    <a:pt x="12773" y="6901"/>
                  </a:lnTo>
                  <a:lnTo>
                    <a:pt x="10929" y="10378"/>
                  </a:lnTo>
                  <a:lnTo>
                    <a:pt x="9649" y="17187"/>
                  </a:lnTo>
                  <a:lnTo>
                    <a:pt x="14708" y="27851"/>
                  </a:lnTo>
                  <a:lnTo>
                    <a:pt x="18563" y="32994"/>
                  </a:lnTo>
                  <a:lnTo>
                    <a:pt x="22695" y="35764"/>
                  </a:lnTo>
                  <a:lnTo>
                    <a:pt x="29102" y="37323"/>
                  </a:lnTo>
                  <a:lnTo>
                    <a:pt x="31261" y="37542"/>
                  </a:lnTo>
                  <a:lnTo>
                    <a:pt x="32701" y="36962"/>
                  </a:lnTo>
                  <a:lnTo>
                    <a:pt x="33661" y="35849"/>
                  </a:lnTo>
                  <a:lnTo>
                    <a:pt x="35202" y="32317"/>
                  </a:lnTo>
                  <a:lnTo>
                    <a:pt x="35468" y="28238"/>
                  </a:lnTo>
                  <a:lnTo>
                    <a:pt x="32080" y="18966"/>
                  </a:lnTo>
                  <a:lnTo>
                    <a:pt x="22865" y="5776"/>
                  </a:lnTo>
                  <a:lnTo>
                    <a:pt x="13458" y="5362"/>
                  </a:lnTo>
                  <a:lnTo>
                    <a:pt x="9299" y="7275"/>
                  </a:lnTo>
                  <a:lnTo>
                    <a:pt x="715" y="14417"/>
                  </a:lnTo>
                  <a:lnTo>
                    <a:pt x="0" y="17191"/>
                  </a:lnTo>
                  <a:lnTo>
                    <a:pt x="1140" y="24144"/>
                  </a:lnTo>
                  <a:lnTo>
                    <a:pt x="2461" y="26579"/>
                  </a:lnTo>
                  <a:lnTo>
                    <a:pt x="4066" y="28202"/>
                  </a:lnTo>
                  <a:lnTo>
                    <a:pt x="14685" y="35509"/>
                  </a:lnTo>
                  <a:lnTo>
                    <a:pt x="21698" y="36882"/>
                  </a:lnTo>
                  <a:lnTo>
                    <a:pt x="24148" y="36522"/>
                  </a:lnTo>
                  <a:lnTo>
                    <a:pt x="25782" y="35556"/>
                  </a:lnTo>
                  <a:lnTo>
                    <a:pt x="26871" y="34187"/>
                  </a:lnTo>
                  <a:lnTo>
                    <a:pt x="30016" y="32665"/>
                  </a:lnTo>
                  <a:lnTo>
                    <a:pt x="31871" y="32259"/>
                  </a:lnTo>
                  <a:lnTo>
                    <a:pt x="33108" y="31263"/>
                  </a:lnTo>
                  <a:lnTo>
                    <a:pt x="34481" y="28221"/>
                  </a:lnTo>
                  <a:lnTo>
                    <a:pt x="35552" y="15273"/>
                  </a:lnTo>
                  <a:lnTo>
                    <a:pt x="34836" y="14133"/>
                  </a:lnTo>
                  <a:lnTo>
                    <a:pt x="33633" y="13373"/>
                  </a:lnTo>
                  <a:lnTo>
                    <a:pt x="28472" y="12304"/>
                  </a:lnTo>
                  <a:lnTo>
                    <a:pt x="23694" y="11943"/>
                  </a:lnTo>
                  <a:lnTo>
                    <a:pt x="19399" y="15347"/>
                  </a:lnTo>
                  <a:lnTo>
                    <a:pt x="17503" y="18970"/>
                  </a:lnTo>
                  <a:lnTo>
                    <a:pt x="16286" y="23742"/>
                  </a:lnTo>
                  <a:lnTo>
                    <a:pt x="33071" y="35263"/>
                  </a:lnTo>
                  <a:lnTo>
                    <a:pt x="42112" y="379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1"/>
            <p:cNvSpPr/>
            <p:nvPr>
              <p:custDataLst>
                <p:tags r:id="rId5"/>
              </p:custDataLst>
            </p:nvPr>
          </p:nvSpPr>
          <p:spPr>
            <a:xfrm>
              <a:off x="2488807" y="3344286"/>
              <a:ext cx="51782" cy="51753"/>
            </a:xfrm>
            <a:custGeom>
              <a:avLst/>
              <a:gdLst/>
              <a:ahLst/>
              <a:cxnLst/>
              <a:rect l="0" t="0" r="0" b="0"/>
              <a:pathLst>
                <a:path w="51782" h="51753">
                  <a:moveTo>
                    <a:pt x="45388" y="12868"/>
                  </a:moveTo>
                  <a:lnTo>
                    <a:pt x="45388" y="12868"/>
                  </a:lnTo>
                  <a:lnTo>
                    <a:pt x="45388" y="9401"/>
                  </a:lnTo>
                  <a:lnTo>
                    <a:pt x="44662" y="8380"/>
                  </a:lnTo>
                  <a:lnTo>
                    <a:pt x="43452" y="7699"/>
                  </a:lnTo>
                  <a:lnTo>
                    <a:pt x="39764" y="6606"/>
                  </a:lnTo>
                  <a:lnTo>
                    <a:pt x="39260" y="4521"/>
                  </a:lnTo>
                  <a:lnTo>
                    <a:pt x="38936" y="737"/>
                  </a:lnTo>
                  <a:lnTo>
                    <a:pt x="31945" y="81"/>
                  </a:lnTo>
                  <a:lnTo>
                    <a:pt x="29894" y="715"/>
                  </a:lnTo>
                  <a:lnTo>
                    <a:pt x="28527" y="1863"/>
                  </a:lnTo>
                  <a:lnTo>
                    <a:pt x="20864" y="13049"/>
                  </a:lnTo>
                  <a:lnTo>
                    <a:pt x="20330" y="15166"/>
                  </a:lnTo>
                  <a:lnTo>
                    <a:pt x="19248" y="16577"/>
                  </a:lnTo>
                  <a:lnTo>
                    <a:pt x="14258" y="20015"/>
                  </a:lnTo>
                  <a:lnTo>
                    <a:pt x="8910" y="28855"/>
                  </a:lnTo>
                  <a:lnTo>
                    <a:pt x="7404" y="34004"/>
                  </a:lnTo>
                  <a:lnTo>
                    <a:pt x="7728" y="36393"/>
                  </a:lnTo>
                  <a:lnTo>
                    <a:pt x="11928" y="44180"/>
                  </a:lnTo>
                  <a:lnTo>
                    <a:pt x="22275" y="49748"/>
                  </a:lnTo>
                  <a:lnTo>
                    <a:pt x="33995" y="51601"/>
                  </a:lnTo>
                  <a:lnTo>
                    <a:pt x="37792" y="51752"/>
                  </a:lnTo>
                  <a:lnTo>
                    <a:pt x="41050" y="50403"/>
                  </a:lnTo>
                  <a:lnTo>
                    <a:pt x="50344" y="40783"/>
                  </a:lnTo>
                  <a:lnTo>
                    <a:pt x="51781" y="24437"/>
                  </a:lnTo>
                  <a:lnTo>
                    <a:pt x="49922" y="19703"/>
                  </a:lnTo>
                  <a:lnTo>
                    <a:pt x="39349" y="7283"/>
                  </a:lnTo>
                  <a:lnTo>
                    <a:pt x="31576" y="3129"/>
                  </a:lnTo>
                  <a:lnTo>
                    <a:pt x="10892" y="0"/>
                  </a:lnTo>
                  <a:lnTo>
                    <a:pt x="8602" y="1386"/>
                  </a:lnTo>
                  <a:lnTo>
                    <a:pt x="4122" y="6797"/>
                  </a:lnTo>
                  <a:lnTo>
                    <a:pt x="1647" y="12105"/>
                  </a:lnTo>
                  <a:lnTo>
                    <a:pt x="987" y="14537"/>
                  </a:lnTo>
                  <a:lnTo>
                    <a:pt x="2189" y="21109"/>
                  </a:lnTo>
                  <a:lnTo>
                    <a:pt x="5407" y="30220"/>
                  </a:lnTo>
                  <a:lnTo>
                    <a:pt x="16366" y="35265"/>
                  </a:lnTo>
                  <a:lnTo>
                    <a:pt x="31657" y="38503"/>
                  </a:lnTo>
                  <a:lnTo>
                    <a:pt x="37434" y="38897"/>
                  </a:lnTo>
                  <a:lnTo>
                    <a:pt x="38224" y="35081"/>
                  </a:lnTo>
                  <a:lnTo>
                    <a:pt x="38819" y="20843"/>
                  </a:lnTo>
                  <a:lnTo>
                    <a:pt x="35378" y="12893"/>
                  </a:lnTo>
                  <a:lnTo>
                    <a:pt x="32908" y="10708"/>
                  </a:lnTo>
                  <a:lnTo>
                    <a:pt x="26295" y="8280"/>
                  </a:lnTo>
                  <a:lnTo>
                    <a:pt x="8632" y="6508"/>
                  </a:lnTo>
                  <a:lnTo>
                    <a:pt x="5345" y="8348"/>
                  </a:lnTo>
                  <a:lnTo>
                    <a:pt x="3453" y="9855"/>
                  </a:lnTo>
                  <a:lnTo>
                    <a:pt x="1350" y="13464"/>
                  </a:lnTo>
                  <a:lnTo>
                    <a:pt x="166" y="21511"/>
                  </a:lnTo>
                  <a:lnTo>
                    <a:pt x="0" y="25161"/>
                  </a:lnTo>
                  <a:lnTo>
                    <a:pt x="1750" y="31153"/>
                  </a:lnTo>
                  <a:lnTo>
                    <a:pt x="5938" y="38535"/>
                  </a:lnTo>
                  <a:lnTo>
                    <a:pt x="45388" y="38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2"/>
            <p:cNvSpPr/>
            <p:nvPr>
              <p:custDataLst>
                <p:tags r:id="rId6"/>
              </p:custDataLst>
            </p:nvPr>
          </p:nvSpPr>
          <p:spPr>
            <a:xfrm>
              <a:off x="2540726" y="3383280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0" y="0"/>
                  </a:moveTo>
                  <a:lnTo>
                    <a:pt x="0" y="0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3"/>
            <p:cNvSpPr/>
            <p:nvPr>
              <p:custDataLst>
                <p:tags r:id="rId7"/>
              </p:custDataLst>
            </p:nvPr>
          </p:nvSpPr>
          <p:spPr>
            <a:xfrm>
              <a:off x="2439191" y="3234180"/>
              <a:ext cx="42753" cy="44235"/>
            </a:xfrm>
            <a:custGeom>
              <a:avLst/>
              <a:gdLst/>
              <a:ahLst/>
              <a:cxnLst/>
              <a:rect l="0" t="0" r="0" b="0"/>
              <a:pathLst>
                <a:path w="42753" h="44235">
                  <a:moveTo>
                    <a:pt x="42752" y="11940"/>
                  </a:moveTo>
                  <a:lnTo>
                    <a:pt x="42752" y="11940"/>
                  </a:lnTo>
                  <a:lnTo>
                    <a:pt x="33022" y="11940"/>
                  </a:lnTo>
                  <a:lnTo>
                    <a:pt x="29235" y="13875"/>
                  </a:lnTo>
                  <a:lnTo>
                    <a:pt x="25133" y="16429"/>
                  </a:lnTo>
                  <a:lnTo>
                    <a:pt x="17890" y="18202"/>
                  </a:lnTo>
                  <a:lnTo>
                    <a:pt x="11114" y="29695"/>
                  </a:lnTo>
                  <a:lnTo>
                    <a:pt x="10397" y="34457"/>
                  </a:lnTo>
                  <a:lnTo>
                    <a:pt x="12164" y="38397"/>
                  </a:lnTo>
                  <a:lnTo>
                    <a:pt x="15745" y="43372"/>
                  </a:lnTo>
                  <a:lnTo>
                    <a:pt x="18170" y="44053"/>
                  </a:lnTo>
                  <a:lnTo>
                    <a:pt x="19833" y="44234"/>
                  </a:lnTo>
                  <a:lnTo>
                    <a:pt x="23615" y="42501"/>
                  </a:lnTo>
                  <a:lnTo>
                    <a:pt x="31957" y="35475"/>
                  </a:lnTo>
                  <a:lnTo>
                    <a:pt x="34325" y="29415"/>
                  </a:lnTo>
                  <a:lnTo>
                    <a:pt x="34957" y="25767"/>
                  </a:lnTo>
                  <a:lnTo>
                    <a:pt x="33724" y="17843"/>
                  </a:lnTo>
                  <a:lnTo>
                    <a:pt x="30756" y="10935"/>
                  </a:lnTo>
                  <a:lnTo>
                    <a:pt x="28949" y="9093"/>
                  </a:lnTo>
                  <a:lnTo>
                    <a:pt x="27019" y="7865"/>
                  </a:lnTo>
                  <a:lnTo>
                    <a:pt x="25731" y="6320"/>
                  </a:lnTo>
                  <a:lnTo>
                    <a:pt x="24302" y="2669"/>
                  </a:lnTo>
                  <a:lnTo>
                    <a:pt x="23195" y="1405"/>
                  </a:lnTo>
                  <a:lnTo>
                    <a:pt x="20029" y="0"/>
                  </a:lnTo>
                  <a:lnTo>
                    <a:pt x="18169" y="352"/>
                  </a:lnTo>
                  <a:lnTo>
                    <a:pt x="14167" y="2677"/>
                  </a:lnTo>
                  <a:lnTo>
                    <a:pt x="12810" y="4313"/>
                  </a:lnTo>
                  <a:lnTo>
                    <a:pt x="11302" y="8067"/>
                  </a:lnTo>
                  <a:lnTo>
                    <a:pt x="10173" y="9358"/>
                  </a:lnTo>
                  <a:lnTo>
                    <a:pt x="6985" y="10792"/>
                  </a:lnTo>
                  <a:lnTo>
                    <a:pt x="5844" y="11901"/>
                  </a:lnTo>
                  <a:lnTo>
                    <a:pt x="0" y="22288"/>
                  </a:lnTo>
                  <a:lnTo>
                    <a:pt x="462" y="23192"/>
                  </a:lnTo>
                  <a:lnTo>
                    <a:pt x="9885" y="28112"/>
                  </a:lnTo>
                  <a:lnTo>
                    <a:pt x="29689" y="31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79"/>
          <p:cNvGrpSpPr/>
          <p:nvPr/>
        </p:nvGrpSpPr>
        <p:grpSpPr>
          <a:xfrm>
            <a:off x="3410312" y="3010996"/>
            <a:ext cx="70940" cy="143684"/>
            <a:chOff x="3410312" y="3010996"/>
            <a:chExt cx="70940" cy="143684"/>
          </a:xfrm>
        </p:grpSpPr>
        <p:sp>
          <p:nvSpPr>
            <p:cNvPr id="13" name="SMARTInkShape-154"/>
            <p:cNvSpPr/>
            <p:nvPr>
              <p:custDataLst>
                <p:tags r:id="rId2"/>
              </p:custDataLst>
            </p:nvPr>
          </p:nvSpPr>
          <p:spPr>
            <a:xfrm>
              <a:off x="3410312" y="3010996"/>
              <a:ext cx="70940" cy="143684"/>
            </a:xfrm>
            <a:custGeom>
              <a:avLst/>
              <a:gdLst/>
              <a:ahLst/>
              <a:cxnLst/>
              <a:rect l="0" t="0" r="0" b="0"/>
              <a:pathLst>
                <a:path w="70940" h="143684">
                  <a:moveTo>
                    <a:pt x="70939" y="124090"/>
                  </a:moveTo>
                  <a:lnTo>
                    <a:pt x="70939" y="124090"/>
                  </a:lnTo>
                  <a:lnTo>
                    <a:pt x="70939" y="120623"/>
                  </a:lnTo>
                  <a:lnTo>
                    <a:pt x="70214" y="119601"/>
                  </a:lnTo>
                  <a:lnTo>
                    <a:pt x="69004" y="118920"/>
                  </a:lnTo>
                  <a:lnTo>
                    <a:pt x="65316" y="117827"/>
                  </a:lnTo>
                  <a:lnTo>
                    <a:pt x="64812" y="115743"/>
                  </a:lnTo>
                  <a:lnTo>
                    <a:pt x="64677" y="114171"/>
                  </a:lnTo>
                  <a:lnTo>
                    <a:pt x="66463" y="110489"/>
                  </a:lnTo>
                  <a:lnTo>
                    <a:pt x="68950" y="106433"/>
                  </a:lnTo>
                  <a:lnTo>
                    <a:pt x="70546" y="97917"/>
                  </a:lnTo>
                  <a:lnTo>
                    <a:pt x="70677" y="95755"/>
                  </a:lnTo>
                  <a:lnTo>
                    <a:pt x="62866" y="67071"/>
                  </a:lnTo>
                  <a:lnTo>
                    <a:pt x="60094" y="61737"/>
                  </a:lnTo>
                  <a:lnTo>
                    <a:pt x="58315" y="52399"/>
                  </a:lnTo>
                  <a:lnTo>
                    <a:pt x="57156" y="27146"/>
                  </a:lnTo>
                  <a:lnTo>
                    <a:pt x="54411" y="20285"/>
                  </a:lnTo>
                  <a:lnTo>
                    <a:pt x="54115" y="17150"/>
                  </a:lnTo>
                  <a:lnTo>
                    <a:pt x="57875" y="20"/>
                  </a:lnTo>
                  <a:lnTo>
                    <a:pt x="54409" y="0"/>
                  </a:lnTo>
                  <a:lnTo>
                    <a:pt x="53387" y="724"/>
                  </a:lnTo>
                  <a:lnTo>
                    <a:pt x="52707" y="1931"/>
                  </a:lnTo>
                  <a:lnTo>
                    <a:pt x="51614" y="5617"/>
                  </a:lnTo>
                  <a:lnTo>
                    <a:pt x="49530" y="6121"/>
                  </a:lnTo>
                  <a:lnTo>
                    <a:pt x="47958" y="6255"/>
                  </a:lnTo>
                  <a:lnTo>
                    <a:pt x="46910" y="7070"/>
                  </a:lnTo>
                  <a:lnTo>
                    <a:pt x="45745" y="9911"/>
                  </a:lnTo>
                  <a:lnTo>
                    <a:pt x="44709" y="10959"/>
                  </a:lnTo>
                  <a:lnTo>
                    <a:pt x="39272" y="12779"/>
                  </a:lnTo>
                  <a:lnTo>
                    <a:pt x="27122" y="24278"/>
                  </a:lnTo>
                  <a:lnTo>
                    <a:pt x="26065" y="27235"/>
                  </a:lnTo>
                  <a:lnTo>
                    <a:pt x="25224" y="47975"/>
                  </a:lnTo>
                  <a:lnTo>
                    <a:pt x="24497" y="49398"/>
                  </a:lnTo>
                  <a:lnTo>
                    <a:pt x="23286" y="50347"/>
                  </a:lnTo>
                  <a:lnTo>
                    <a:pt x="21754" y="50979"/>
                  </a:lnTo>
                  <a:lnTo>
                    <a:pt x="20732" y="52126"/>
                  </a:lnTo>
                  <a:lnTo>
                    <a:pt x="19596" y="55337"/>
                  </a:lnTo>
                  <a:lnTo>
                    <a:pt x="18768" y="73188"/>
                  </a:lnTo>
                  <a:lnTo>
                    <a:pt x="19467" y="74915"/>
                  </a:lnTo>
                  <a:lnTo>
                    <a:pt x="20658" y="76067"/>
                  </a:lnTo>
                  <a:lnTo>
                    <a:pt x="22179" y="76835"/>
                  </a:lnTo>
                  <a:lnTo>
                    <a:pt x="23868" y="83493"/>
                  </a:lnTo>
                  <a:lnTo>
                    <a:pt x="25215" y="115959"/>
                  </a:lnTo>
                  <a:lnTo>
                    <a:pt x="25219" y="143382"/>
                  </a:lnTo>
                  <a:lnTo>
                    <a:pt x="18712" y="143683"/>
                  </a:lnTo>
                  <a:lnTo>
                    <a:pt x="18695" y="140216"/>
                  </a:lnTo>
                  <a:lnTo>
                    <a:pt x="16756" y="136579"/>
                  </a:lnTo>
                  <a:lnTo>
                    <a:pt x="14201" y="132544"/>
                  </a:lnTo>
                  <a:lnTo>
                    <a:pt x="12560" y="124039"/>
                  </a:lnTo>
                  <a:lnTo>
                    <a:pt x="11484" y="104220"/>
                  </a:lnTo>
                  <a:lnTo>
                    <a:pt x="5897" y="80727"/>
                  </a:lnTo>
                  <a:lnTo>
                    <a:pt x="5627" y="50320"/>
                  </a:lnTo>
                  <a:lnTo>
                    <a:pt x="5625" y="33034"/>
                  </a:lnTo>
                  <a:lnTo>
                    <a:pt x="2158" y="32764"/>
                  </a:lnTo>
                  <a:lnTo>
                    <a:pt x="1862" y="33451"/>
                  </a:lnTo>
                  <a:lnTo>
                    <a:pt x="4667" y="39769"/>
                  </a:lnTo>
                  <a:lnTo>
                    <a:pt x="5609" y="60963"/>
                  </a:lnTo>
                  <a:lnTo>
                    <a:pt x="4888" y="62411"/>
                  </a:lnTo>
                  <a:lnTo>
                    <a:pt x="3683" y="63376"/>
                  </a:lnTo>
                  <a:lnTo>
                    <a:pt x="2153" y="64019"/>
                  </a:lnTo>
                  <a:lnTo>
                    <a:pt x="1133" y="65900"/>
                  </a:lnTo>
                  <a:lnTo>
                    <a:pt x="0" y="71860"/>
                  </a:lnTo>
                  <a:lnTo>
                    <a:pt x="5516" y="104351"/>
                  </a:lnTo>
                  <a:lnTo>
                    <a:pt x="5604" y="113175"/>
                  </a:lnTo>
                  <a:lnTo>
                    <a:pt x="6336" y="114636"/>
                  </a:lnTo>
                  <a:lnTo>
                    <a:pt x="7551" y="115610"/>
                  </a:lnTo>
                  <a:lnTo>
                    <a:pt x="11887" y="117444"/>
                  </a:lnTo>
                  <a:lnTo>
                    <a:pt x="12154" y="86023"/>
                  </a:lnTo>
                  <a:lnTo>
                    <a:pt x="12157" y="66483"/>
                  </a:lnTo>
                  <a:lnTo>
                    <a:pt x="12882" y="63914"/>
                  </a:lnTo>
                  <a:lnTo>
                    <a:pt x="14092" y="62201"/>
                  </a:lnTo>
                  <a:lnTo>
                    <a:pt x="15624" y="61059"/>
                  </a:lnTo>
                  <a:lnTo>
                    <a:pt x="16645" y="59572"/>
                  </a:lnTo>
                  <a:lnTo>
                    <a:pt x="18809" y="54012"/>
                  </a:lnTo>
                  <a:lnTo>
                    <a:pt x="24927" y="46079"/>
                  </a:lnTo>
                  <a:lnTo>
                    <a:pt x="34284" y="54835"/>
                  </a:lnTo>
                  <a:lnTo>
                    <a:pt x="36506" y="58960"/>
                  </a:lnTo>
                  <a:lnTo>
                    <a:pt x="44865" y="82126"/>
                  </a:lnTo>
                  <a:lnTo>
                    <a:pt x="49850" y="91314"/>
                  </a:lnTo>
                  <a:lnTo>
                    <a:pt x="51319" y="97849"/>
                  </a:lnTo>
                  <a:lnTo>
                    <a:pt x="51345" y="783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55"/>
            <p:cNvSpPr/>
            <p:nvPr>
              <p:custDataLst>
                <p:tags r:id="rId3"/>
              </p:custDataLst>
            </p:nvPr>
          </p:nvSpPr>
          <p:spPr>
            <a:xfrm>
              <a:off x="3461657" y="3056708"/>
              <a:ext cx="6533" cy="19596"/>
            </a:xfrm>
            <a:custGeom>
              <a:avLst/>
              <a:gdLst/>
              <a:ahLst/>
              <a:cxnLst/>
              <a:rect l="0" t="0" r="0" b="0"/>
              <a:pathLst>
                <a:path w="6533" h="19596">
                  <a:moveTo>
                    <a:pt x="6532" y="0"/>
                  </a:moveTo>
                  <a:lnTo>
                    <a:pt x="6532" y="0"/>
                  </a:lnTo>
                  <a:lnTo>
                    <a:pt x="908" y="0"/>
                  </a:lnTo>
                  <a:lnTo>
                    <a:pt x="605" y="726"/>
                  </a:lnTo>
                  <a:lnTo>
                    <a:pt x="0" y="19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156"/>
          <p:cNvSpPr/>
          <p:nvPr>
            <p:custDataLst>
              <p:tags r:id="rId1"/>
            </p:custDataLst>
          </p:nvPr>
        </p:nvSpPr>
        <p:spPr>
          <a:xfrm>
            <a:off x="3814354" y="4434893"/>
            <a:ext cx="851646" cy="992454"/>
          </a:xfrm>
          <a:custGeom>
            <a:avLst/>
            <a:gdLst/>
            <a:ahLst/>
            <a:cxnLst/>
            <a:rect l="0" t="0" r="0" b="0"/>
            <a:pathLst>
              <a:path w="851646" h="992454">
                <a:moveTo>
                  <a:pt x="777240" y="78324"/>
                </a:moveTo>
                <a:lnTo>
                  <a:pt x="777240" y="78324"/>
                </a:lnTo>
                <a:lnTo>
                  <a:pt x="770978" y="78324"/>
                </a:lnTo>
                <a:lnTo>
                  <a:pt x="775251" y="83539"/>
                </a:lnTo>
                <a:lnTo>
                  <a:pt x="776356" y="87415"/>
                </a:lnTo>
                <a:lnTo>
                  <a:pt x="777377" y="88739"/>
                </a:lnTo>
                <a:lnTo>
                  <a:pt x="780445" y="90210"/>
                </a:lnTo>
                <a:lnTo>
                  <a:pt x="781554" y="92054"/>
                </a:lnTo>
                <a:lnTo>
                  <a:pt x="783577" y="103896"/>
                </a:lnTo>
                <a:lnTo>
                  <a:pt x="783685" y="107348"/>
                </a:lnTo>
                <a:lnTo>
                  <a:pt x="785669" y="111302"/>
                </a:lnTo>
                <a:lnTo>
                  <a:pt x="794182" y="122635"/>
                </a:lnTo>
                <a:lnTo>
                  <a:pt x="796310" y="139624"/>
                </a:lnTo>
                <a:lnTo>
                  <a:pt x="797327" y="149837"/>
                </a:lnTo>
                <a:lnTo>
                  <a:pt x="806555" y="178693"/>
                </a:lnTo>
                <a:lnTo>
                  <a:pt x="815228" y="197513"/>
                </a:lnTo>
                <a:lnTo>
                  <a:pt x="821573" y="229630"/>
                </a:lnTo>
                <a:lnTo>
                  <a:pt x="831773" y="261347"/>
                </a:lnTo>
                <a:lnTo>
                  <a:pt x="841273" y="293470"/>
                </a:lnTo>
                <a:lnTo>
                  <a:pt x="842302" y="322195"/>
                </a:lnTo>
                <a:lnTo>
                  <a:pt x="842540" y="354644"/>
                </a:lnTo>
                <a:lnTo>
                  <a:pt x="842552" y="382632"/>
                </a:lnTo>
                <a:lnTo>
                  <a:pt x="847768" y="410174"/>
                </a:lnTo>
                <a:lnTo>
                  <a:pt x="851645" y="420788"/>
                </a:lnTo>
                <a:lnTo>
                  <a:pt x="851518" y="426376"/>
                </a:lnTo>
                <a:lnTo>
                  <a:pt x="844755" y="452923"/>
                </a:lnTo>
                <a:lnTo>
                  <a:pt x="842989" y="482438"/>
                </a:lnTo>
                <a:lnTo>
                  <a:pt x="842593" y="513297"/>
                </a:lnTo>
                <a:lnTo>
                  <a:pt x="842559" y="545803"/>
                </a:lnTo>
                <a:lnTo>
                  <a:pt x="842556" y="572389"/>
                </a:lnTo>
                <a:lnTo>
                  <a:pt x="842554" y="604606"/>
                </a:lnTo>
                <a:lnTo>
                  <a:pt x="842554" y="635960"/>
                </a:lnTo>
                <a:lnTo>
                  <a:pt x="842554" y="662258"/>
                </a:lnTo>
                <a:lnTo>
                  <a:pt x="842554" y="693808"/>
                </a:lnTo>
                <a:lnTo>
                  <a:pt x="842554" y="725137"/>
                </a:lnTo>
                <a:lnTo>
                  <a:pt x="840619" y="754384"/>
                </a:lnTo>
                <a:lnTo>
                  <a:pt x="836931" y="783085"/>
                </a:lnTo>
                <a:lnTo>
                  <a:pt x="830973" y="814357"/>
                </a:lnTo>
                <a:lnTo>
                  <a:pt x="829687" y="842370"/>
                </a:lnTo>
                <a:lnTo>
                  <a:pt x="829509" y="874364"/>
                </a:lnTo>
                <a:lnTo>
                  <a:pt x="829492" y="904187"/>
                </a:lnTo>
                <a:lnTo>
                  <a:pt x="829492" y="925765"/>
                </a:lnTo>
                <a:lnTo>
                  <a:pt x="824278" y="936788"/>
                </a:lnTo>
                <a:lnTo>
                  <a:pt x="819077" y="944380"/>
                </a:lnTo>
                <a:lnTo>
                  <a:pt x="816778" y="952186"/>
                </a:lnTo>
                <a:lnTo>
                  <a:pt x="797905" y="972052"/>
                </a:lnTo>
                <a:lnTo>
                  <a:pt x="795375" y="972651"/>
                </a:lnTo>
                <a:lnTo>
                  <a:pt x="762826" y="973129"/>
                </a:lnTo>
                <a:lnTo>
                  <a:pt x="755714" y="973129"/>
                </a:lnTo>
                <a:lnTo>
                  <a:pt x="728063" y="967002"/>
                </a:lnTo>
                <a:lnTo>
                  <a:pt x="705890" y="965888"/>
                </a:lnTo>
                <a:lnTo>
                  <a:pt x="676192" y="958536"/>
                </a:lnTo>
                <a:lnTo>
                  <a:pt x="655184" y="954194"/>
                </a:lnTo>
                <a:lnTo>
                  <a:pt x="625966" y="953574"/>
                </a:lnTo>
                <a:lnTo>
                  <a:pt x="593580" y="953537"/>
                </a:lnTo>
                <a:lnTo>
                  <a:pt x="563027" y="953535"/>
                </a:lnTo>
                <a:lnTo>
                  <a:pt x="546295" y="952810"/>
                </a:lnTo>
                <a:lnTo>
                  <a:pt x="521143" y="947408"/>
                </a:lnTo>
                <a:lnTo>
                  <a:pt x="489790" y="947020"/>
                </a:lnTo>
                <a:lnTo>
                  <a:pt x="467602" y="946280"/>
                </a:lnTo>
                <a:lnTo>
                  <a:pt x="439513" y="940876"/>
                </a:lnTo>
                <a:lnTo>
                  <a:pt x="412076" y="937029"/>
                </a:lnTo>
                <a:lnTo>
                  <a:pt x="379590" y="934062"/>
                </a:lnTo>
                <a:lnTo>
                  <a:pt x="351070" y="933948"/>
                </a:lnTo>
                <a:lnTo>
                  <a:pt x="322978" y="933941"/>
                </a:lnTo>
                <a:lnTo>
                  <a:pt x="291972" y="933215"/>
                </a:lnTo>
                <a:lnTo>
                  <a:pt x="279393" y="928771"/>
                </a:lnTo>
                <a:lnTo>
                  <a:pt x="246795" y="927446"/>
                </a:lnTo>
                <a:lnTo>
                  <a:pt x="214996" y="927411"/>
                </a:lnTo>
                <a:lnTo>
                  <a:pt x="207314" y="927410"/>
                </a:lnTo>
                <a:lnTo>
                  <a:pt x="178133" y="935473"/>
                </a:lnTo>
                <a:lnTo>
                  <a:pt x="172788" y="938250"/>
                </a:lnTo>
                <a:lnTo>
                  <a:pt x="165698" y="940540"/>
                </a:lnTo>
                <a:lnTo>
                  <a:pt x="138867" y="954936"/>
                </a:lnTo>
                <a:lnTo>
                  <a:pt x="126538" y="960482"/>
                </a:lnTo>
                <a:lnTo>
                  <a:pt x="101615" y="977369"/>
                </a:lnTo>
                <a:lnTo>
                  <a:pt x="94052" y="979708"/>
                </a:lnTo>
                <a:lnTo>
                  <a:pt x="86256" y="985196"/>
                </a:lnTo>
                <a:lnTo>
                  <a:pt x="67921" y="986860"/>
                </a:lnTo>
                <a:lnTo>
                  <a:pt x="58868" y="991351"/>
                </a:lnTo>
                <a:lnTo>
                  <a:pt x="53558" y="992453"/>
                </a:lnTo>
                <a:lnTo>
                  <a:pt x="41119" y="987077"/>
                </a:lnTo>
                <a:lnTo>
                  <a:pt x="22235" y="968452"/>
                </a:lnTo>
                <a:lnTo>
                  <a:pt x="16104" y="957874"/>
                </a:lnTo>
                <a:lnTo>
                  <a:pt x="8072" y="928325"/>
                </a:lnTo>
                <a:lnTo>
                  <a:pt x="1498" y="898130"/>
                </a:lnTo>
                <a:lnTo>
                  <a:pt x="132" y="871011"/>
                </a:lnTo>
                <a:lnTo>
                  <a:pt x="26" y="839505"/>
                </a:lnTo>
                <a:lnTo>
                  <a:pt x="3" y="811806"/>
                </a:lnTo>
                <a:lnTo>
                  <a:pt x="1" y="783407"/>
                </a:lnTo>
                <a:lnTo>
                  <a:pt x="0" y="755484"/>
                </a:lnTo>
                <a:lnTo>
                  <a:pt x="0" y="727744"/>
                </a:lnTo>
                <a:lnTo>
                  <a:pt x="0" y="701138"/>
                </a:lnTo>
                <a:lnTo>
                  <a:pt x="0" y="672971"/>
                </a:lnTo>
                <a:lnTo>
                  <a:pt x="0" y="645136"/>
                </a:lnTo>
                <a:lnTo>
                  <a:pt x="0" y="615125"/>
                </a:lnTo>
                <a:lnTo>
                  <a:pt x="0" y="584550"/>
                </a:lnTo>
                <a:lnTo>
                  <a:pt x="0" y="558808"/>
                </a:lnTo>
                <a:lnTo>
                  <a:pt x="0" y="526845"/>
                </a:lnTo>
                <a:lnTo>
                  <a:pt x="0" y="499090"/>
                </a:lnTo>
                <a:lnTo>
                  <a:pt x="0" y="473606"/>
                </a:lnTo>
                <a:lnTo>
                  <a:pt x="1936" y="446690"/>
                </a:lnTo>
                <a:lnTo>
                  <a:pt x="3468" y="441467"/>
                </a:lnTo>
                <a:lnTo>
                  <a:pt x="1438" y="409190"/>
                </a:lnTo>
                <a:lnTo>
                  <a:pt x="284" y="380774"/>
                </a:lnTo>
                <a:lnTo>
                  <a:pt x="2020" y="357108"/>
                </a:lnTo>
                <a:lnTo>
                  <a:pt x="5938" y="326971"/>
                </a:lnTo>
                <a:lnTo>
                  <a:pt x="6414" y="301638"/>
                </a:lnTo>
                <a:lnTo>
                  <a:pt x="6497" y="272701"/>
                </a:lnTo>
                <a:lnTo>
                  <a:pt x="6525" y="240816"/>
                </a:lnTo>
                <a:lnTo>
                  <a:pt x="6531" y="210784"/>
                </a:lnTo>
                <a:lnTo>
                  <a:pt x="6532" y="180756"/>
                </a:lnTo>
                <a:lnTo>
                  <a:pt x="6532" y="148175"/>
                </a:lnTo>
                <a:lnTo>
                  <a:pt x="3065" y="120183"/>
                </a:lnTo>
                <a:lnTo>
                  <a:pt x="269" y="87649"/>
                </a:lnTo>
                <a:lnTo>
                  <a:pt x="36" y="55003"/>
                </a:lnTo>
                <a:lnTo>
                  <a:pt x="3" y="26319"/>
                </a:lnTo>
                <a:lnTo>
                  <a:pt x="2" y="21882"/>
                </a:lnTo>
                <a:lnTo>
                  <a:pt x="727" y="18925"/>
                </a:lnTo>
                <a:lnTo>
                  <a:pt x="1937" y="16953"/>
                </a:lnTo>
                <a:lnTo>
                  <a:pt x="3468" y="15639"/>
                </a:lnTo>
                <a:lnTo>
                  <a:pt x="5170" y="10308"/>
                </a:lnTo>
                <a:lnTo>
                  <a:pt x="5624" y="6854"/>
                </a:lnTo>
                <a:lnTo>
                  <a:pt x="6652" y="4552"/>
                </a:lnTo>
                <a:lnTo>
                  <a:pt x="8063" y="3017"/>
                </a:lnTo>
                <a:lnTo>
                  <a:pt x="11567" y="1311"/>
                </a:lnTo>
                <a:lnTo>
                  <a:pt x="28330" y="0"/>
                </a:lnTo>
                <a:lnTo>
                  <a:pt x="32669" y="1906"/>
                </a:lnTo>
                <a:lnTo>
                  <a:pt x="47898" y="15301"/>
                </a:lnTo>
                <a:lnTo>
                  <a:pt x="68549" y="43906"/>
                </a:lnTo>
                <a:lnTo>
                  <a:pt x="71832" y="49964"/>
                </a:lnTo>
                <a:lnTo>
                  <a:pt x="81896" y="63745"/>
                </a:lnTo>
                <a:lnTo>
                  <a:pt x="85021" y="69667"/>
                </a:lnTo>
                <a:lnTo>
                  <a:pt x="106472" y="98892"/>
                </a:lnTo>
                <a:lnTo>
                  <a:pt x="125348" y="127767"/>
                </a:lnTo>
                <a:lnTo>
                  <a:pt x="145845" y="157841"/>
                </a:lnTo>
                <a:lnTo>
                  <a:pt x="171725" y="188175"/>
                </a:lnTo>
                <a:lnTo>
                  <a:pt x="176229" y="192461"/>
                </a:lnTo>
                <a:lnTo>
                  <a:pt x="178446" y="193604"/>
                </a:lnTo>
                <a:lnTo>
                  <a:pt x="187944" y="204416"/>
                </a:lnTo>
                <a:lnTo>
                  <a:pt x="198250" y="207608"/>
                </a:lnTo>
                <a:lnTo>
                  <a:pt x="206222" y="209280"/>
                </a:lnTo>
                <a:lnTo>
                  <a:pt x="215418" y="214043"/>
                </a:lnTo>
                <a:lnTo>
                  <a:pt x="247036" y="215459"/>
                </a:lnTo>
                <a:lnTo>
                  <a:pt x="278737" y="214758"/>
                </a:lnTo>
                <a:lnTo>
                  <a:pt x="307109" y="204187"/>
                </a:lnTo>
                <a:lnTo>
                  <a:pt x="327945" y="200641"/>
                </a:lnTo>
                <a:lnTo>
                  <a:pt x="340041" y="197298"/>
                </a:lnTo>
                <a:lnTo>
                  <a:pt x="372294" y="195972"/>
                </a:lnTo>
                <a:lnTo>
                  <a:pt x="403047" y="195895"/>
                </a:lnTo>
                <a:lnTo>
                  <a:pt x="432100" y="195890"/>
                </a:lnTo>
                <a:lnTo>
                  <a:pt x="463084" y="195890"/>
                </a:lnTo>
                <a:lnTo>
                  <a:pt x="471603" y="195890"/>
                </a:lnTo>
                <a:lnTo>
                  <a:pt x="503261" y="202542"/>
                </a:lnTo>
                <a:lnTo>
                  <a:pt x="532236" y="210449"/>
                </a:lnTo>
                <a:lnTo>
                  <a:pt x="552335" y="214489"/>
                </a:lnTo>
                <a:lnTo>
                  <a:pt x="565862" y="215189"/>
                </a:lnTo>
                <a:lnTo>
                  <a:pt x="572744" y="213418"/>
                </a:lnTo>
                <a:lnTo>
                  <a:pt x="580698" y="210276"/>
                </a:lnTo>
                <a:lnTo>
                  <a:pt x="589586" y="207409"/>
                </a:lnTo>
                <a:lnTo>
                  <a:pt x="612173" y="195754"/>
                </a:lnTo>
                <a:lnTo>
                  <a:pt x="616791" y="191475"/>
                </a:lnTo>
                <a:lnTo>
                  <a:pt x="629433" y="161558"/>
                </a:lnTo>
                <a:lnTo>
                  <a:pt x="639960" y="131592"/>
                </a:lnTo>
                <a:lnTo>
                  <a:pt x="647018" y="108736"/>
                </a:lnTo>
                <a:lnTo>
                  <a:pt x="649060" y="105130"/>
                </a:lnTo>
                <a:lnTo>
                  <a:pt x="652605" y="81424"/>
                </a:lnTo>
                <a:lnTo>
                  <a:pt x="653630" y="74622"/>
                </a:lnTo>
                <a:lnTo>
                  <a:pt x="658287" y="63358"/>
                </a:lnTo>
                <a:lnTo>
                  <a:pt x="670630" y="44296"/>
                </a:lnTo>
                <a:lnTo>
                  <a:pt x="683629" y="35100"/>
                </a:lnTo>
                <a:lnTo>
                  <a:pt x="690156" y="33344"/>
                </a:lnTo>
                <a:lnTo>
                  <a:pt x="719727" y="32613"/>
                </a:lnTo>
                <a:lnTo>
                  <a:pt x="724585" y="34543"/>
                </a:lnTo>
                <a:lnTo>
                  <a:pt x="729164" y="37095"/>
                </a:lnTo>
                <a:lnTo>
                  <a:pt x="733618" y="38228"/>
                </a:lnTo>
                <a:lnTo>
                  <a:pt x="762409" y="69758"/>
                </a:lnTo>
                <a:lnTo>
                  <a:pt x="767746" y="76694"/>
                </a:lnTo>
                <a:lnTo>
                  <a:pt x="781526" y="106197"/>
                </a:lnTo>
                <a:lnTo>
                  <a:pt x="788354" y="122024"/>
                </a:lnTo>
                <a:lnTo>
                  <a:pt x="790163" y="127500"/>
                </a:lnTo>
                <a:lnTo>
                  <a:pt x="797237" y="142735"/>
                </a:lnTo>
                <a:lnTo>
                  <a:pt x="803284" y="171688"/>
                </a:lnTo>
                <a:lnTo>
                  <a:pt x="813710" y="203907"/>
                </a:lnTo>
                <a:lnTo>
                  <a:pt x="819538" y="233214"/>
                </a:lnTo>
                <a:lnTo>
                  <a:pt x="827679" y="264255"/>
                </a:lnTo>
                <a:lnTo>
                  <a:pt x="829492" y="2873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12_17_G2Checkpoin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4"/>
          <a:stretch>
            <a:fillRect/>
          </a:stretch>
        </p:blipFill>
        <p:spPr bwMode="auto">
          <a:xfrm>
            <a:off x="1828800" y="1219200"/>
            <a:ext cx="615473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Internal Regulatory Molecules</a:t>
            </a:r>
            <a:endParaRPr lang="en-US" altLang="en-US" sz="3600" smtClean="0">
              <a:ea typeface="ＭＳ Ｐゴシック" panose="020B0600070205080204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4343400"/>
            <a:ext cx="845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Kinases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cyclin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-dependent kinase,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Cdk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): protein enzyme controls cell cycle; active when connected to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cyclin</a:t>
            </a:r>
            <a:endParaRPr lang="en-US" sz="2400" b="1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b="1" u="sng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Cyclins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: proteins which attach to kinases to activate them; levels fluctuate in the cell cycle</a:t>
            </a:r>
          </a:p>
        </p:txBody>
      </p:sp>
    </p:spTree>
    <p:extLst>
      <p:ext uri="{BB962C8B-B14F-4D97-AF65-F5344CB8AC3E}">
        <p14:creationId xmlns:p14="http://schemas.microsoft.com/office/powerpoint/2010/main" val="10337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Internal Regulatory Molecules</a:t>
            </a:r>
            <a:endParaRPr lang="en-US" altLang="en-US" sz="3600" smtClean="0">
              <a:ea typeface="ＭＳ Ｐゴシック" panose="020B0600070205080204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1219200"/>
            <a:ext cx="845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A7388C"/>
                </a:solidFill>
                <a:latin typeface="Arial" panose="020B0604020202020204" pitchFamily="34" charset="0"/>
              </a:rPr>
              <a:t>MPF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= </a:t>
            </a:r>
            <a:r>
              <a:rPr lang="en-US" altLang="en-US" sz="2800" dirty="0" smtClean="0">
                <a:latin typeface="Arial" panose="020B0604020202020204" pitchFamily="34" charset="0"/>
              </a:rPr>
              <a:t>Maturation-Promoting </a:t>
            </a:r>
            <a:r>
              <a:rPr lang="en-US" altLang="en-US" sz="2800" dirty="0">
                <a:latin typeface="Arial" panose="020B0604020202020204" pitchFamily="34" charset="0"/>
              </a:rPr>
              <a:t>F</a:t>
            </a:r>
            <a:r>
              <a:rPr lang="en-US" altLang="en-US" sz="2800" dirty="0" smtClean="0">
                <a:latin typeface="Arial" panose="020B0604020202020204" pitchFamily="34" charset="0"/>
              </a:rPr>
              <a:t>actor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specific </a:t>
            </a:r>
            <a:r>
              <a:rPr lang="en-US" altLang="en-US" sz="2600" b="1" dirty="0">
                <a:solidFill>
                  <a:srgbClr val="A7388C"/>
                </a:solidFill>
                <a:latin typeface="Arial" panose="020B0604020202020204" pitchFamily="34" charset="0"/>
              </a:rPr>
              <a:t>cyclin-</a:t>
            </a:r>
            <a:r>
              <a:rPr lang="en-US" altLang="en-US" sz="2600" b="1" dirty="0" err="1">
                <a:solidFill>
                  <a:srgbClr val="A7388C"/>
                </a:solidFill>
                <a:latin typeface="Arial" panose="020B0604020202020204" pitchFamily="34" charset="0"/>
              </a:rPr>
              <a:t>Cdk</a:t>
            </a:r>
            <a:r>
              <a:rPr lang="en-US" altLang="en-US" sz="2600" b="1" dirty="0">
                <a:solidFill>
                  <a:srgbClr val="A7388C"/>
                </a:solidFill>
                <a:latin typeface="Arial" panose="020B0604020202020204" pitchFamily="34" charset="0"/>
              </a:rPr>
              <a:t> complex</a:t>
            </a:r>
            <a:r>
              <a:rPr lang="en-US" altLang="en-US" sz="2600" dirty="0">
                <a:solidFill>
                  <a:srgbClr val="A7388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which allows cells to pass G</a:t>
            </a:r>
            <a:r>
              <a:rPr lang="en-US" altLang="en-US" sz="26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and go to M phase</a:t>
            </a:r>
          </a:p>
        </p:txBody>
      </p:sp>
      <p:pic>
        <p:nvPicPr>
          <p:cNvPr id="40963" name="Picture 5" descr="12_17_G2Checkpoin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3"/>
          <a:stretch>
            <a:fillRect/>
          </a:stretch>
        </p:blipFill>
        <p:spPr bwMode="auto">
          <a:xfrm>
            <a:off x="2286000" y="2514600"/>
            <a:ext cx="495458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External Regulatory Factors</a:t>
            </a:r>
          </a:p>
        </p:txBody>
      </p:sp>
      <p:pic>
        <p:nvPicPr>
          <p:cNvPr id="419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03363"/>
            <a:ext cx="8547100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4860925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Growth Factor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ea typeface="+mn-ea"/>
                <a:cs typeface="Arial" pitchFamily="34" charset="0"/>
              </a:rPr>
              <a:t> proteins released by other cells to stimulate cell division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Density-Dependent Inhibition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ea typeface="+mn-ea"/>
                <a:cs typeface="Arial" pitchFamily="34" charset="0"/>
              </a:rPr>
              <a:t>crowded cells normally stop dividing; cell-surface protein binds to adjoining cell to inhibit growth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Anchorage Dependence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cells must be attached to another cell or ECM (extracellular matrix) to divide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en-US" sz="2800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External Regulatory Factors</a:t>
            </a:r>
          </a:p>
        </p:txBody>
      </p:sp>
    </p:spTree>
    <p:extLst>
      <p:ext uri="{BB962C8B-B14F-4D97-AF65-F5344CB8AC3E}">
        <p14:creationId xmlns:p14="http://schemas.microsoft.com/office/powerpoint/2010/main" val="38773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Bacterial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Bacteria divide by </a:t>
            </a:r>
            <a:r>
              <a:rPr lang="en-US" b="1" dirty="0" smtClean="0">
                <a:solidFill>
                  <a:srgbClr val="FF0000"/>
                </a:solidFill>
              </a:rPr>
              <a:t>binary fission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-the single, circular bacterial chromosome is replicated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-replication begins at the origin of replication and proceeds </a:t>
            </a:r>
            <a:r>
              <a:rPr lang="en-US" dirty="0" err="1" smtClean="0"/>
              <a:t>bidirectionally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-new chromosomes are partitioned to opposite ends of the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-a </a:t>
            </a:r>
            <a:r>
              <a:rPr lang="en-US" b="1" dirty="0" smtClean="0">
                <a:solidFill>
                  <a:srgbClr val="FF0000"/>
                </a:solidFill>
              </a:rPr>
              <a:t>septum</a:t>
            </a:r>
            <a:r>
              <a:rPr lang="en-US" dirty="0" smtClean="0"/>
              <a:t> forms to divide the cell into 2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rgbClr val="0070C0"/>
                </a:solidFill>
                <a:ea typeface="ＭＳ Ｐゴシック" pitchFamily="34" charset="-128"/>
              </a:rPr>
              <a:t>Bacterial cells divide by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Binary Fission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295400"/>
            <a:ext cx="53721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0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33363"/>
            <a:ext cx="4029075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Eukaryotic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Eukaryotic chromosomes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/>
              <a:t>–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-linear </a:t>
            </a:r>
            <a:r>
              <a:rPr lang="en-US" dirty="0" err="1" smtClean="0"/>
              <a:t>chromsomes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-every species has a different number of chromosomes</a:t>
            </a:r>
          </a:p>
          <a:p>
            <a:pPr>
              <a:buNone/>
            </a:pPr>
            <a:r>
              <a:rPr lang="en-US" dirty="0" smtClean="0"/>
              <a:t>-composed of </a:t>
            </a:r>
            <a:r>
              <a:rPr lang="en-US" b="1" dirty="0" smtClean="0">
                <a:solidFill>
                  <a:srgbClr val="FF0000"/>
                </a:solidFill>
              </a:rPr>
              <a:t>chromatin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a complex of DNA and proteins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b="1" dirty="0" smtClean="0">
                <a:solidFill>
                  <a:srgbClr val="FF0000"/>
                </a:solidFill>
              </a:rPr>
              <a:t>heterochromatin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not expressed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b="1" dirty="0" err="1" smtClean="0">
                <a:solidFill>
                  <a:srgbClr val="FF0000"/>
                </a:solidFill>
              </a:rPr>
              <a:t>euchromatin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expressed regions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65819_10_0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933450"/>
            <a:ext cx="6835775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Uncontrolled Cell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Cancer </a:t>
            </a:r>
            <a:r>
              <a:rPr lang="en-US" dirty="0" smtClean="0"/>
              <a:t>is caused by uncontrolled cell growth.</a:t>
            </a:r>
          </a:p>
          <a:p>
            <a:r>
              <a:rPr lang="en-US" dirty="0" smtClean="0"/>
              <a:t>The cell growth is controlled by DNA.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DNA is changed by viruses </a:t>
            </a:r>
            <a:r>
              <a:rPr lang="en-US" dirty="0" smtClean="0"/>
              <a:t>in many cases, causing the cell's chromosomes to be changed, altering their normal functions.</a:t>
            </a:r>
          </a:p>
          <a:p>
            <a:r>
              <a:rPr lang="en-US" dirty="0" smtClean="0"/>
              <a:t>- These cells do not stop dividing when they come in contact with each other.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Cancer Cells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u="sng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Cancer</a:t>
            </a:r>
            <a:r>
              <a:rPr lang="en-US" altLang="en-US" smtClean="0">
                <a:ea typeface="ＭＳ Ｐゴシック" panose="020B0600070205080204" pitchFamily="34" charset="-128"/>
              </a:rPr>
              <a:t>: Disorder in which cells lose the ability to control growth by not responding to regulation.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multistep process of about 5-7 genetic changes (for a human) for a cell to transform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loses anchorage dependency and density-dependency regulation</a:t>
            </a: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7525"/>
            <a:ext cx="388344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9433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Transformation:</a:t>
            </a:r>
            <a:r>
              <a:rPr lang="en-US" altLang="en-US" sz="280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Process that converts a normal cell to a cancer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7315200" cy="3200399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 3" charset="2"/>
              <a:buNone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ea typeface="ＭＳ Ｐゴシック" charset="-128"/>
              </a:rPr>
              <a:t>Tumors</a:t>
            </a:r>
            <a:r>
              <a:rPr lang="en-US" altLang="en-US" b="1" dirty="0" smtClean="0">
                <a:solidFill>
                  <a:srgbClr val="7030A0"/>
                </a:solidFill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=  A mass of abnormal cells</a:t>
            </a:r>
          </a:p>
          <a:p>
            <a:pPr>
              <a:buFont typeface="Wingdings 3" charset="2"/>
              <a:buChar char=""/>
              <a:defRPr/>
            </a:pPr>
            <a:r>
              <a:rPr lang="en-US" altLang="en-US" b="1" u="sng" dirty="0" smtClean="0">
                <a:solidFill>
                  <a:srgbClr val="7030A0"/>
                </a:solidFill>
                <a:ea typeface="ＭＳ Ｐゴシック" charset="-128"/>
              </a:rPr>
              <a:t>Benign </a:t>
            </a:r>
            <a:r>
              <a:rPr lang="en-US" altLang="en-US" b="1" u="sng" dirty="0">
                <a:solidFill>
                  <a:srgbClr val="7030A0"/>
                </a:solidFill>
                <a:ea typeface="ＭＳ Ｐゴシック" charset="-128"/>
              </a:rPr>
              <a:t>tumor</a:t>
            </a:r>
            <a:r>
              <a:rPr lang="en-US" altLang="en-US" dirty="0">
                <a:ea typeface="ＭＳ Ｐゴシック" charset="-128"/>
              </a:rPr>
              <a:t>: lump of cells remain at original site</a:t>
            </a:r>
          </a:p>
          <a:p>
            <a:pPr>
              <a:buFont typeface="Wingdings 3" charset="2"/>
              <a:buChar char=""/>
              <a:defRPr/>
            </a:pPr>
            <a:r>
              <a:rPr lang="en-US" altLang="en-US" b="1" u="sng" dirty="0">
                <a:solidFill>
                  <a:srgbClr val="7030A0"/>
                </a:solidFill>
                <a:ea typeface="ＭＳ Ｐゴシック" charset="-128"/>
              </a:rPr>
              <a:t>Malignant tumor</a:t>
            </a:r>
            <a:r>
              <a:rPr lang="en-US" altLang="en-US" dirty="0">
                <a:ea typeface="ＭＳ Ｐゴシック" charset="-128"/>
              </a:rPr>
              <a:t>: invasive - impairs functions of 1+ organs (</a:t>
            </a:r>
            <a:r>
              <a:rPr lang="en-US" altLang="en-US" dirty="0">
                <a:ea typeface="ＭＳ Ｐゴシック" charset="-128"/>
                <a:sym typeface="Wingdings" charset="2"/>
              </a:rPr>
              <a:t>called cancer)</a:t>
            </a:r>
          </a:p>
          <a:p>
            <a:pPr>
              <a:buFont typeface="Wingdings 3" charset="2"/>
              <a:buChar char=""/>
              <a:defRPr/>
            </a:pPr>
            <a:r>
              <a:rPr lang="en-US" altLang="en-US" b="1" u="sng" dirty="0">
                <a:solidFill>
                  <a:srgbClr val="7030A0"/>
                </a:solidFill>
                <a:ea typeface="ＭＳ Ｐゴシック" charset="-128"/>
                <a:sym typeface="Wingdings" charset="2"/>
              </a:rPr>
              <a:t>Metastasis</a:t>
            </a:r>
            <a:r>
              <a:rPr lang="en-US" altLang="en-US" dirty="0">
                <a:ea typeface="ＭＳ Ｐゴシック" charset="-128"/>
                <a:sym typeface="Wingdings" charset="2"/>
              </a:rPr>
              <a:t>: cells separate from tumor and travel to other parts of body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2"/>
          <a:stretch>
            <a:fillRect/>
          </a:stretch>
        </p:blipFill>
        <p:spPr bwMode="auto">
          <a:xfrm>
            <a:off x="1111250" y="4119880"/>
            <a:ext cx="35750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3988"/>
            <a:ext cx="3276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600"/>
            <a:ext cx="87693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Cancer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8153400" cy="6019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Some have abnormal #’s of chromosomes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Metabolism disabled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Lose attachment to ECM </a:t>
            </a:r>
            <a:r>
              <a:rPr lang="en-US" altLang="en-US" sz="280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spread to other tissues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Signaling molecules cause blood vessels to grow toward tumor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800" b="1" u="sng" smtClean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Treatment</a:t>
            </a:r>
            <a:r>
              <a:rPr lang="en-US" altLang="en-US" sz="2800" smtClean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: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Surgery, radiation, chemotherapy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Personalized Medicine: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Breast Cancer: 20-25% tumors show high HER2 receptors  use Herceptin to block HER2 protein</a:t>
            </a:r>
            <a:endParaRPr lang="en-US" altLang="en-US" sz="240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endParaRPr lang="en-US" altLang="en-US" sz="280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6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Cancer Risk Factors</a:t>
            </a:r>
          </a:p>
        </p:txBody>
      </p:sp>
      <p:pic>
        <p:nvPicPr>
          <p:cNvPr id="563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7000"/>
            <a:ext cx="838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 descr="canc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91000"/>
            <a:ext cx="284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340946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Cancer Prevention</a:t>
            </a:r>
            <a: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3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endParaRPr lang="en-US" altLang="en-US" sz="3600" dirty="0" smtClean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011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40946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Anyone can get cancer but there are ways to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minimize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risk: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Don’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t smoke, legal or illegal (includes hookahs, chew, 2</a:t>
            </a:r>
            <a:r>
              <a:rPr lang="en-US" altLang="ja-JP" baseline="30000" dirty="0" smtClean="0">
                <a:ea typeface="ＭＳ Ｐゴシック" panose="020B0600070205080204" pitchFamily="34" charset="-128"/>
              </a:rPr>
              <a:t>nd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-hand smoke)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Use sun protection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Exercise and keep weight at ideal level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Eat 5-7 servings of fruit and veggies </a:t>
            </a:r>
            <a:r>
              <a:rPr lang="en-US" alt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 day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Use screening/preventative measures-breast/testicle/mole checks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Practice abstinence or use condoms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Vaccines (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eg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HPV)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7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Sexual Reproduction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>
                <a:solidFill>
                  <a:srgbClr val="3333CC"/>
                </a:solidFill>
              </a:rPr>
              <a:t>and Meiosis</a:t>
            </a:r>
            <a:endParaRPr lang="en-US" dirty="0"/>
          </a:p>
        </p:txBody>
      </p:sp>
      <p:pic>
        <p:nvPicPr>
          <p:cNvPr id="4" name="Picture 8" descr="telophase_2_up_c_ph_4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912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Eukaryotic Chromosomes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Chromosomes are very long and must be condensed to fit within the nucleus.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nucleosome</a:t>
            </a:r>
            <a:r>
              <a:rPr lang="en-US" dirty="0" smtClean="0"/>
              <a:t> – DNA wrapped around a core of 8 </a:t>
            </a:r>
            <a:r>
              <a:rPr lang="en-US" b="1" dirty="0" err="1" smtClean="0">
                <a:solidFill>
                  <a:srgbClr val="FF0000"/>
                </a:solidFill>
              </a:rPr>
              <a:t>histone</a:t>
            </a:r>
            <a:r>
              <a:rPr lang="en-US" b="1" dirty="0" smtClean="0">
                <a:solidFill>
                  <a:srgbClr val="FF0000"/>
                </a:solidFill>
              </a:rPr>
              <a:t> proteins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nucleosomes</a:t>
            </a:r>
            <a:r>
              <a:rPr lang="en-US" dirty="0" smtClean="0"/>
              <a:t> are spaced 200 nucleotides apart along the DNA</a:t>
            </a:r>
          </a:p>
          <a:p>
            <a:pPr>
              <a:buNone/>
            </a:pPr>
            <a:r>
              <a:rPr lang="en-US" dirty="0" smtClean="0"/>
              <a:t>-further coiling creates the </a:t>
            </a:r>
            <a:r>
              <a:rPr lang="en-US" b="1" dirty="0" smtClean="0">
                <a:solidFill>
                  <a:srgbClr val="FF0000"/>
                </a:solidFill>
              </a:rPr>
              <a:t>30-nm fiber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solenoid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579438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Chromosomes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8392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Somatic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 (body) cell: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2n = 46 chromosomes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panose="020B0600070205080204" pitchFamily="34" charset="-128"/>
              </a:rPr>
              <a:t>Each pair of </a:t>
            </a:r>
            <a:r>
              <a:rPr lang="en-US" altLang="en-US" sz="2800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homologous chromosomes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includes 1 chromosome from each parent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Autosomes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22 pairs of chromosomes that do not determine sex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Sex chromosomes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: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X and Y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panose="020B0600070205080204" pitchFamily="34" charset="-128"/>
              </a:rPr>
              <a:t>Females: XX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panose="020B0600070205080204" pitchFamily="34" charset="-128"/>
              </a:rPr>
              <a:t>Males: XY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b="1" u="sng" smtClean="0">
                <a:ea typeface="ＭＳ Ｐゴシック" panose="020B0600070205080204" pitchFamily="34" charset="-128"/>
              </a:rPr>
              <a:t>Gametes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 (n=23)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22 autosomes + 1 sex chromosome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panose="020B0600070205080204" pitchFamily="34" charset="-128"/>
              </a:rPr>
              <a:t>Egg: 22 + X</a:t>
            </a:r>
          </a:p>
          <a:p>
            <a:pPr lvl="1">
              <a:buFont typeface="Times" panose="02020603050405020304" pitchFamily="18" charset="0"/>
              <a:buChar char="•"/>
            </a:pPr>
            <a:r>
              <a:rPr lang="en-US" altLang="en-US" sz="2800" smtClean="0">
                <a:ea typeface="ＭＳ Ｐゴシック" panose="020B0600070205080204" pitchFamily="34" charset="-128"/>
              </a:rPr>
              <a:t>Sperm: 22 + X  **or** 22 + Y</a:t>
            </a:r>
          </a:p>
        </p:txBody>
      </p:sp>
      <p:sp>
        <p:nvSpPr>
          <p:cNvPr id="23555" name="Line 6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/>
          <a:lstStyle/>
          <a:p>
            <a:r>
              <a:rPr lang="en-US" altLang="en-US" sz="3000" b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Homologous Chromosomes in a Somatic Cell</a:t>
            </a:r>
          </a:p>
        </p:txBody>
      </p:sp>
      <p:pic>
        <p:nvPicPr>
          <p:cNvPr id="25602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47800"/>
            <a:ext cx="7083425" cy="4572000"/>
          </a:xfrm>
        </p:spPr>
      </p:pic>
    </p:spTree>
    <p:extLst>
      <p:ext uri="{BB962C8B-B14F-4D97-AF65-F5344CB8AC3E}">
        <p14:creationId xmlns:p14="http://schemas.microsoft.com/office/powerpoint/2010/main" val="17137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Meiosis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Meiosis is the process of a </a:t>
            </a:r>
            <a:r>
              <a:rPr lang="en-US" dirty="0" smtClean="0">
                <a:solidFill>
                  <a:srgbClr val="FF0000"/>
                </a:solidFill>
              </a:rPr>
              <a:t>diploid</a:t>
            </a:r>
            <a:r>
              <a:rPr lang="en-US" dirty="0" smtClean="0"/>
              <a:t> cell dividing to produce four </a:t>
            </a:r>
            <a:r>
              <a:rPr lang="en-US" b="1" dirty="0" err="1" smtClean="0">
                <a:solidFill>
                  <a:srgbClr val="FF0000"/>
                </a:solidFill>
              </a:rPr>
              <a:t>Hapliod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cell Daughter Cells. </a:t>
            </a:r>
          </a:p>
          <a:p>
            <a:r>
              <a:rPr lang="en-US" dirty="0" smtClean="0"/>
              <a:t>These </a:t>
            </a:r>
            <a:r>
              <a:rPr lang="en-US" u="sng" dirty="0" smtClean="0">
                <a:solidFill>
                  <a:srgbClr val="FF0000"/>
                </a:solidFill>
              </a:rPr>
              <a:t>haploid </a:t>
            </a:r>
            <a:r>
              <a:rPr lang="en-US" dirty="0" smtClean="0"/>
              <a:t>cells are called </a:t>
            </a:r>
            <a:r>
              <a:rPr lang="en-US" b="1" u="sng" dirty="0" smtClean="0">
                <a:solidFill>
                  <a:srgbClr val="FF0000"/>
                </a:solidFill>
              </a:rPr>
              <a:t>Gametes </a:t>
            </a:r>
            <a:r>
              <a:rPr lang="en-US" dirty="0" smtClean="0"/>
              <a:t>or sex Cells.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Meiosis is the reason for variation in the </a:t>
            </a:r>
            <a:r>
              <a:rPr lang="en-US" b="1" u="sng" dirty="0" smtClean="0">
                <a:solidFill>
                  <a:srgbClr val="FF0000"/>
                </a:solidFill>
              </a:rPr>
              <a:t>Genome</a:t>
            </a:r>
            <a:r>
              <a:rPr lang="en-US" dirty="0" smtClean="0">
                <a:solidFill>
                  <a:srgbClr val="FF0000"/>
                </a:solidFill>
              </a:rPr>
              <a:t> of Organisms.</a:t>
            </a:r>
          </a:p>
          <a:p>
            <a:r>
              <a:rPr lang="en-US" b="1" dirty="0" smtClean="0"/>
              <a:t>The cells that go under meiosis are located in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testes</a:t>
            </a:r>
            <a:r>
              <a:rPr lang="en-US" i="1" dirty="0" smtClean="0">
                <a:solidFill>
                  <a:srgbClr val="FF0000"/>
                </a:solidFill>
              </a:rPr>
              <a:t> of </a:t>
            </a:r>
            <a:r>
              <a:rPr lang="en-US" i="1" u="sng" dirty="0" smtClean="0">
                <a:solidFill>
                  <a:srgbClr val="FF0000"/>
                </a:solidFill>
              </a:rPr>
              <a:t>males</a:t>
            </a:r>
            <a:r>
              <a:rPr lang="en-US" i="1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and  the </a:t>
            </a:r>
            <a:r>
              <a:rPr lang="en-US" b="1" i="1" dirty="0" smtClean="0">
                <a:solidFill>
                  <a:srgbClr val="FF0000"/>
                </a:solidFill>
              </a:rPr>
              <a:t>ovaries</a:t>
            </a:r>
            <a:r>
              <a:rPr lang="en-US" i="1" dirty="0" smtClean="0">
                <a:solidFill>
                  <a:srgbClr val="FF0000"/>
                </a:solidFill>
              </a:rPr>
              <a:t> of </a:t>
            </a:r>
            <a:r>
              <a:rPr lang="en-US" i="1" u="sng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248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Meiosis is a form of cell division that leads to the production of </a:t>
            </a:r>
            <a:r>
              <a:rPr lang="en-US" b="1" dirty="0" smtClean="0">
                <a:solidFill>
                  <a:srgbClr val="FF0000"/>
                </a:solidFill>
              </a:rPr>
              <a:t>gametes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gametes</a:t>
            </a:r>
            <a:r>
              <a:rPr lang="en-US" dirty="0" smtClean="0"/>
              <a:t>: egg cells and sperm cells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-contain half the number of chromosomes of an adult body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Adult body cells (</a:t>
            </a:r>
            <a:r>
              <a:rPr lang="en-US" b="1" dirty="0" smtClean="0">
                <a:solidFill>
                  <a:srgbClr val="FF0000"/>
                </a:solidFill>
              </a:rPr>
              <a:t>somatic cells</a:t>
            </a:r>
            <a:r>
              <a:rPr lang="en-US" dirty="0" smtClean="0"/>
              <a:t>) are </a:t>
            </a:r>
            <a:r>
              <a:rPr lang="en-US" b="1" dirty="0" smtClean="0">
                <a:solidFill>
                  <a:srgbClr val="FF0000"/>
                </a:solidFill>
              </a:rPr>
              <a:t>diploid</a:t>
            </a:r>
            <a:r>
              <a:rPr lang="en-US" dirty="0" smtClean="0"/>
              <a:t>, containing 2 sets of chromosomes.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Gametes are </a:t>
            </a:r>
            <a:r>
              <a:rPr lang="en-US" b="1" dirty="0" smtClean="0">
                <a:solidFill>
                  <a:srgbClr val="FF0000"/>
                </a:solidFill>
              </a:rPr>
              <a:t>haploid</a:t>
            </a:r>
            <a:r>
              <a:rPr lang="en-US" dirty="0" smtClean="0"/>
              <a:t>, containing only 1 set of chromosomes.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271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Prophase I:</a:t>
            </a:r>
          </a:p>
          <a:p>
            <a:pPr>
              <a:buNone/>
            </a:pPr>
            <a:r>
              <a:rPr lang="en-US" dirty="0" smtClean="0"/>
              <a:t>-chromosomes coil tighter</a:t>
            </a:r>
          </a:p>
          <a:p>
            <a:pPr>
              <a:buNone/>
            </a:pPr>
            <a:r>
              <a:rPr lang="en-US" dirty="0" smtClean="0"/>
              <a:t>-nuclear envelope dissolves</a:t>
            </a:r>
          </a:p>
          <a:p>
            <a:pPr>
              <a:buNone/>
            </a:pPr>
            <a:r>
              <a:rPr lang="en-US" dirty="0" smtClean="0"/>
              <a:t>-homologues become closely associated in </a:t>
            </a:r>
            <a:r>
              <a:rPr lang="en-US" dirty="0" err="1" smtClean="0"/>
              <a:t>synapsis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crossing over occurs between non-sister chromatids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s_crossing_c_la_4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8part1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8138"/>
            <a:ext cx="18288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B1165-29A3-4943-9A27-054E8FA74419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pic>
        <p:nvPicPr>
          <p:cNvPr id="10243" name="Picture 5" descr="HOMOL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0482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71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Metaphase I: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-terminal </a:t>
            </a:r>
            <a:r>
              <a:rPr lang="en-US" dirty="0" err="1" smtClean="0"/>
              <a:t>chiasmata</a:t>
            </a:r>
            <a:r>
              <a:rPr lang="en-US" dirty="0" smtClean="0"/>
              <a:t> hold homologues together following crossing over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err="1">
                <a:solidFill>
                  <a:srgbClr val="FF0000"/>
                </a:solidFill>
              </a:rPr>
              <a:t>chiasmata</a:t>
            </a:r>
            <a:r>
              <a:rPr lang="en-US" dirty="0"/>
              <a:t>: sites of crossing over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-microtubules from opposite poles attach to each </a:t>
            </a:r>
            <a:r>
              <a:rPr lang="en-US" i="1" dirty="0" smtClean="0"/>
              <a:t>homologue</a:t>
            </a:r>
            <a:r>
              <a:rPr lang="en-US" dirty="0" smtClean="0"/>
              <a:t>, not each sister </a:t>
            </a:r>
            <a:r>
              <a:rPr lang="en-US" dirty="0" err="1" smtClean="0"/>
              <a:t>chromatid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-homologues are aligned at the metaphase plate side-by-side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 </a:t>
            </a:r>
            <a:r>
              <a:rPr lang="en-US" b="1" i="1" dirty="0" smtClean="0">
                <a:solidFill>
                  <a:srgbClr val="FF0000"/>
                </a:solidFill>
              </a:rPr>
              <a:t>Independent Assortment occurs during this stage</a:t>
            </a:r>
            <a:r>
              <a:rPr lang="en-US" i="1" dirty="0" smtClean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Eukaryotic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Chromosomes must be replicated before cell division.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-Replicated </a:t>
            </a:r>
            <a:r>
              <a:rPr lang="en-US" dirty="0" err="1" smtClean="0"/>
              <a:t>chromsomes</a:t>
            </a:r>
            <a:r>
              <a:rPr lang="en-US" dirty="0" smtClean="0"/>
              <a:t> are connected to each other at their </a:t>
            </a:r>
            <a:r>
              <a:rPr lang="en-US" b="1" dirty="0" err="1" smtClean="0">
                <a:solidFill>
                  <a:srgbClr val="FF0000"/>
                </a:solidFill>
              </a:rPr>
              <a:t>kinetochores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cohesin</a:t>
            </a:r>
            <a:r>
              <a:rPr lang="en-US" dirty="0" smtClean="0"/>
              <a:t> – complex of proteins holding replicated chromosomes together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sister </a:t>
            </a:r>
            <a:r>
              <a:rPr lang="en-US" b="1" dirty="0" err="1" smtClean="0">
                <a:solidFill>
                  <a:srgbClr val="FF0000"/>
                </a:solidFill>
              </a:rPr>
              <a:t>chromatids</a:t>
            </a:r>
            <a:r>
              <a:rPr lang="en-US" dirty="0" smtClean="0"/>
              <a:t>: 2 copies of the chromosome within the replicated chromosome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ndom_orientation_c_la_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98475"/>
            <a:ext cx="73152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Anaphase I:</a:t>
            </a:r>
          </a:p>
          <a:p>
            <a:pPr>
              <a:buNone/>
            </a:pPr>
            <a:r>
              <a:rPr lang="en-US" dirty="0" smtClean="0"/>
              <a:t>-microtubules of the spindle shorten</a:t>
            </a:r>
          </a:p>
          <a:p>
            <a:pPr>
              <a:buNone/>
            </a:pPr>
            <a:r>
              <a:rPr lang="en-US" dirty="0" smtClean="0"/>
              <a:t>-homologues are separated from each other</a:t>
            </a:r>
          </a:p>
          <a:p>
            <a:pPr>
              <a:buNone/>
            </a:pPr>
            <a:r>
              <a:rPr lang="en-US" dirty="0" smtClean="0"/>
              <a:t>-sister </a:t>
            </a:r>
            <a:r>
              <a:rPr lang="en-US" dirty="0" err="1" smtClean="0"/>
              <a:t>chromatids</a:t>
            </a:r>
            <a:r>
              <a:rPr lang="en-US" dirty="0" smtClean="0"/>
              <a:t> remain attached to each other at their </a:t>
            </a:r>
            <a:r>
              <a:rPr lang="en-US" dirty="0" err="1" smtClean="0"/>
              <a:t>centromeres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8part1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75" y="223838"/>
            <a:ext cx="2074863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The Process of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Telophase</a:t>
            </a:r>
            <a:r>
              <a:rPr lang="en-US" dirty="0" smtClean="0"/>
              <a:t> I:</a:t>
            </a:r>
          </a:p>
          <a:p>
            <a:pPr>
              <a:buNone/>
            </a:pPr>
            <a:r>
              <a:rPr lang="en-US" dirty="0" smtClean="0"/>
              <a:t>-nuclear envelopes form around each set of chromosomes</a:t>
            </a:r>
          </a:p>
          <a:p>
            <a:pPr>
              <a:buNone/>
            </a:pPr>
            <a:r>
              <a:rPr lang="en-US" dirty="0" smtClean="0"/>
              <a:t>-each new nucleus is now haploid</a:t>
            </a:r>
          </a:p>
          <a:p>
            <a:pPr>
              <a:buNone/>
            </a:pPr>
            <a:r>
              <a:rPr lang="en-US" dirty="0" smtClean="0"/>
              <a:t>-sister </a:t>
            </a:r>
            <a:r>
              <a:rPr lang="en-US" dirty="0" err="1" smtClean="0"/>
              <a:t>chromatids</a:t>
            </a:r>
            <a:r>
              <a:rPr lang="en-US" dirty="0" smtClean="0"/>
              <a:t> are no longer identical because of crossing over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8part1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513" y="223838"/>
            <a:ext cx="2211387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Meiosis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Meiosis II </a:t>
            </a:r>
            <a:r>
              <a:rPr lang="en-US" dirty="0" smtClean="0"/>
              <a:t>resembles a mitotic division: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u="sng" dirty="0" smtClean="0">
                <a:solidFill>
                  <a:srgbClr val="FF0000"/>
                </a:solidFill>
              </a:rPr>
              <a:t>prophase II</a:t>
            </a:r>
            <a:r>
              <a:rPr lang="en-US" dirty="0" smtClean="0"/>
              <a:t>: nuclear envelopes dissolve and spindle apparatus forms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u="sng" dirty="0" smtClean="0">
                <a:solidFill>
                  <a:srgbClr val="FF0000"/>
                </a:solidFill>
              </a:rPr>
              <a:t>metaphase II</a:t>
            </a:r>
            <a:r>
              <a:rPr lang="en-US" dirty="0" smtClean="0"/>
              <a:t>: chromosomes align on metaphase plate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u="sng" dirty="0" smtClean="0">
                <a:solidFill>
                  <a:srgbClr val="FF0000"/>
                </a:solidFill>
              </a:rPr>
              <a:t>anaphase II</a:t>
            </a:r>
            <a:r>
              <a:rPr lang="en-US" dirty="0" smtClean="0"/>
              <a:t>: sister </a:t>
            </a:r>
            <a:r>
              <a:rPr lang="en-US" dirty="0" err="1" smtClean="0"/>
              <a:t>chromatids</a:t>
            </a:r>
            <a:r>
              <a:rPr lang="en-US" dirty="0" smtClean="0"/>
              <a:t> are separated from each other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-</a:t>
            </a:r>
            <a:r>
              <a:rPr lang="en-US" u="sng" dirty="0" err="1" smtClean="0">
                <a:solidFill>
                  <a:srgbClr val="FF0000"/>
                </a:solidFill>
              </a:rPr>
              <a:t>telophase</a:t>
            </a:r>
            <a:r>
              <a:rPr lang="en-US" u="sng" dirty="0" smtClean="0">
                <a:solidFill>
                  <a:srgbClr val="FF0000"/>
                </a:solidFill>
              </a:rPr>
              <a:t> II</a:t>
            </a:r>
            <a:r>
              <a:rPr lang="en-US" dirty="0" smtClean="0"/>
              <a:t>: nuclear envelope re-forms; cytokinesis follows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1_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301625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Sexual reproduction</a:t>
            </a:r>
            <a:r>
              <a:rPr lang="en-US" dirty="0" smtClean="0"/>
              <a:t> includes the fusion of gametes (</a:t>
            </a:r>
            <a:r>
              <a:rPr lang="en-US" b="1" dirty="0" smtClean="0">
                <a:solidFill>
                  <a:srgbClr val="FF0000"/>
                </a:solidFill>
              </a:rPr>
              <a:t>fertilization</a:t>
            </a:r>
            <a:r>
              <a:rPr lang="en-US" dirty="0" smtClean="0"/>
              <a:t>) to produce a diploid </a:t>
            </a:r>
            <a:r>
              <a:rPr lang="en-US" b="1" dirty="0" smtClean="0">
                <a:solidFill>
                  <a:srgbClr val="FF0000"/>
                </a:solidFill>
              </a:rPr>
              <a:t>zygote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Life cycles of sexually reproducing organisms involve the alternation of haploid and diploid stages.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Some life cycles include longer diploid phases, some include longer haploid phases.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PLOI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karyotype</a:t>
            </a:r>
            <a:r>
              <a:rPr lang="en-US" dirty="0" smtClean="0"/>
              <a:t>: the particular array of chromosomes of an organism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Chromosomes</a:t>
            </a:r>
            <a:r>
              <a:rPr lang="en-US" dirty="0" smtClean="0"/>
              <a:t> = Structures that contain genetic information.</a:t>
            </a:r>
          </a:p>
          <a:p>
            <a:r>
              <a:rPr lang="en-US" dirty="0" smtClean="0"/>
              <a:t>- Means colored body because when dye is added the Chromosomes pick up the color so we can see them. </a:t>
            </a:r>
          </a:p>
          <a:p>
            <a:r>
              <a:rPr lang="en-US" dirty="0" smtClean="0"/>
              <a:t>- Made of material called </a:t>
            </a:r>
            <a:r>
              <a:rPr lang="en-US" u="sng" dirty="0" smtClean="0"/>
              <a:t>Chromatin</a:t>
            </a:r>
            <a:r>
              <a:rPr lang="en-US" dirty="0" smtClean="0"/>
              <a:t> which is made up of DNA and Protein.</a:t>
            </a:r>
          </a:p>
          <a:p>
            <a:r>
              <a:rPr lang="en-US" dirty="0" smtClean="0"/>
              <a:t>- Humans contain </a:t>
            </a:r>
            <a:r>
              <a:rPr lang="en-US" u="sng" dirty="0" smtClean="0"/>
              <a:t>46 chromosomes</a:t>
            </a:r>
            <a:r>
              <a:rPr lang="en-US" dirty="0" smtClean="0"/>
              <a:t> - 23 from each parent.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v65819_10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352425"/>
            <a:ext cx="5673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03225" y="-76200"/>
            <a:ext cx="8512175" cy="1447800"/>
          </a:xfrm>
        </p:spPr>
        <p:txBody>
          <a:bodyPr/>
          <a:lstStyle/>
          <a:p>
            <a:r>
              <a:rPr lang="en-US" altLang="en-US" sz="2800" b="1" u="sng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Karyotype</a:t>
            </a:r>
            <a:r>
              <a:rPr lang="en-US" altLang="en-US" sz="28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a picture of an organism’s complete set of chromosomes</a:t>
            </a: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981200"/>
            <a:ext cx="4419600" cy="1066800"/>
          </a:xfrm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Arranged from largest </a:t>
            </a:r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smallest pair</a:t>
            </a: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676400"/>
            <a:ext cx="8545513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436563"/>
          </a:xfrm>
        </p:spPr>
        <p:txBody>
          <a:bodyPr bIns="45720"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Making a karyotype – unsorted chromosomes</a:t>
            </a:r>
            <a:endParaRPr lang="en-US" altLang="en-US" sz="2400" i="1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695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436563"/>
          </a:xfrm>
        </p:spPr>
        <p:txBody>
          <a:bodyPr bIns="45720" anchor="t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22 pairs of autosomes + 1 pair of sex chromosomes</a:t>
            </a:r>
            <a:endParaRPr lang="en-US" altLang="en-US" sz="2800" i="1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/>
          <a:stretch>
            <a:fillRect/>
          </a:stretch>
        </p:blipFill>
        <p:spPr bwMode="auto">
          <a:xfrm>
            <a:off x="1055688" y="1014413"/>
            <a:ext cx="7021512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0" y="594360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/>
              <a:t>Male or female?</a:t>
            </a:r>
          </a:p>
        </p:txBody>
      </p:sp>
    </p:spTree>
    <p:extLst>
      <p:ext uri="{BB962C8B-B14F-4D97-AF65-F5344CB8AC3E}">
        <p14:creationId xmlns:p14="http://schemas.microsoft.com/office/powerpoint/2010/main" val="22853179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781050"/>
          </a:xfrm>
        </p:spPr>
        <p:txBody>
          <a:bodyPr bIns="45720" anchor="t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Karyotype - used to determine genetic abnormalities</a:t>
            </a:r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endParaRPr lang="en-US" altLang="en-US" sz="2800" i="1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0722" name="Picture 4" descr="http://sun.menloschool.org/~dspence/biology/genetics/images/karyo_abnormal.jpg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102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MARTInkShape-Group1"/>
          <p:cNvGrpSpPr/>
          <p:nvPr/>
        </p:nvGrpSpPr>
        <p:grpSpPr>
          <a:xfrm>
            <a:off x="943294" y="803366"/>
            <a:ext cx="630781" cy="272747"/>
            <a:chOff x="943294" y="803366"/>
            <a:chExt cx="630781" cy="272747"/>
          </a:xfrm>
        </p:grpSpPr>
        <p:sp>
          <p:nvSpPr>
            <p:cNvPr id="2" name="SMARTInkShape-1"/>
            <p:cNvSpPr/>
            <p:nvPr>
              <p:custDataLst>
                <p:tags r:id="rId63"/>
              </p:custDataLst>
            </p:nvPr>
          </p:nvSpPr>
          <p:spPr>
            <a:xfrm>
              <a:off x="943294" y="803366"/>
              <a:ext cx="250629" cy="272747"/>
            </a:xfrm>
            <a:custGeom>
              <a:avLst/>
              <a:gdLst/>
              <a:ahLst/>
              <a:cxnLst/>
              <a:rect l="0" t="0" r="0" b="0"/>
              <a:pathLst>
                <a:path w="250629" h="272747">
                  <a:moveTo>
                    <a:pt x="3763" y="19594"/>
                  </a:moveTo>
                  <a:lnTo>
                    <a:pt x="3763" y="19594"/>
                  </a:lnTo>
                  <a:lnTo>
                    <a:pt x="296" y="19594"/>
                  </a:lnTo>
                  <a:lnTo>
                    <a:pt x="0" y="21771"/>
                  </a:lnTo>
                  <a:lnTo>
                    <a:pt x="3479" y="54123"/>
                  </a:lnTo>
                  <a:lnTo>
                    <a:pt x="5614" y="72400"/>
                  </a:lnTo>
                  <a:lnTo>
                    <a:pt x="12838" y="105015"/>
                  </a:lnTo>
                  <a:lnTo>
                    <a:pt x="15054" y="127228"/>
                  </a:lnTo>
                  <a:lnTo>
                    <a:pt x="18236" y="158407"/>
                  </a:lnTo>
                  <a:lnTo>
                    <a:pt x="23775" y="187240"/>
                  </a:lnTo>
                  <a:lnTo>
                    <a:pt x="28078" y="219490"/>
                  </a:lnTo>
                  <a:lnTo>
                    <a:pt x="29352" y="247430"/>
                  </a:lnTo>
                  <a:lnTo>
                    <a:pt x="29858" y="272746"/>
                  </a:lnTo>
                  <a:lnTo>
                    <a:pt x="29163" y="240445"/>
                  </a:lnTo>
                  <a:lnTo>
                    <a:pt x="24265" y="208845"/>
                  </a:lnTo>
                  <a:lnTo>
                    <a:pt x="22811" y="177634"/>
                  </a:lnTo>
                  <a:lnTo>
                    <a:pt x="20159" y="145450"/>
                  </a:lnTo>
                  <a:lnTo>
                    <a:pt x="22726" y="117913"/>
                  </a:lnTo>
                  <a:lnTo>
                    <a:pt x="23958" y="87745"/>
                  </a:lnTo>
                  <a:lnTo>
                    <a:pt x="29273" y="57046"/>
                  </a:lnTo>
                  <a:lnTo>
                    <a:pt x="29888" y="32701"/>
                  </a:lnTo>
                  <a:lnTo>
                    <a:pt x="29889" y="36137"/>
                  </a:lnTo>
                  <a:lnTo>
                    <a:pt x="31824" y="39767"/>
                  </a:lnTo>
                  <a:lnTo>
                    <a:pt x="56638" y="72030"/>
                  </a:lnTo>
                  <a:lnTo>
                    <a:pt x="80908" y="102336"/>
                  </a:lnTo>
                  <a:lnTo>
                    <a:pt x="102705" y="134076"/>
                  </a:lnTo>
                  <a:lnTo>
                    <a:pt x="120336" y="166652"/>
                  </a:lnTo>
                  <a:lnTo>
                    <a:pt x="149701" y="197336"/>
                  </a:lnTo>
                  <a:lnTo>
                    <a:pt x="164167" y="205951"/>
                  </a:lnTo>
                  <a:lnTo>
                    <a:pt x="184015" y="211648"/>
                  </a:lnTo>
                  <a:lnTo>
                    <a:pt x="192249" y="210664"/>
                  </a:lnTo>
                  <a:lnTo>
                    <a:pt x="207898" y="202562"/>
                  </a:lnTo>
                  <a:lnTo>
                    <a:pt x="222857" y="187502"/>
                  </a:lnTo>
                  <a:lnTo>
                    <a:pt x="238216" y="156503"/>
                  </a:lnTo>
                  <a:lnTo>
                    <a:pt x="247469" y="127111"/>
                  </a:lnTo>
                  <a:lnTo>
                    <a:pt x="250628" y="105396"/>
                  </a:lnTo>
                  <a:lnTo>
                    <a:pt x="247206" y="77827"/>
                  </a:lnTo>
                  <a:lnTo>
                    <a:pt x="243842" y="45181"/>
                  </a:lnTo>
                  <a:lnTo>
                    <a:pt x="236405" y="14246"/>
                  </a:lnTo>
                  <a:lnTo>
                    <a:pt x="232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64"/>
              </p:custDataLst>
            </p:nvPr>
          </p:nvSpPr>
          <p:spPr>
            <a:xfrm>
              <a:off x="1314771" y="907869"/>
              <a:ext cx="91215" cy="116860"/>
            </a:xfrm>
            <a:custGeom>
              <a:avLst/>
              <a:gdLst/>
              <a:ahLst/>
              <a:cxnLst/>
              <a:rect l="0" t="0" r="0" b="0"/>
              <a:pathLst>
                <a:path w="91215" h="116860">
                  <a:moveTo>
                    <a:pt x="43766" y="52251"/>
                  </a:moveTo>
                  <a:lnTo>
                    <a:pt x="43766" y="52251"/>
                  </a:lnTo>
                  <a:lnTo>
                    <a:pt x="11796" y="75258"/>
                  </a:lnTo>
                  <a:lnTo>
                    <a:pt x="2443" y="90999"/>
                  </a:lnTo>
                  <a:lnTo>
                    <a:pt x="0" y="98017"/>
                  </a:lnTo>
                  <a:lnTo>
                    <a:pt x="850" y="105491"/>
                  </a:lnTo>
                  <a:lnTo>
                    <a:pt x="2093" y="109516"/>
                  </a:lnTo>
                  <a:lnTo>
                    <a:pt x="4372" y="112199"/>
                  </a:lnTo>
                  <a:lnTo>
                    <a:pt x="10776" y="115180"/>
                  </a:lnTo>
                  <a:lnTo>
                    <a:pt x="22541" y="116859"/>
                  </a:lnTo>
                  <a:lnTo>
                    <a:pt x="44009" y="112211"/>
                  </a:lnTo>
                  <a:lnTo>
                    <a:pt x="59159" y="104932"/>
                  </a:lnTo>
                  <a:lnTo>
                    <a:pt x="79544" y="85638"/>
                  </a:lnTo>
                  <a:lnTo>
                    <a:pt x="85793" y="75073"/>
                  </a:lnTo>
                  <a:lnTo>
                    <a:pt x="90990" y="60701"/>
                  </a:lnTo>
                  <a:lnTo>
                    <a:pt x="91214" y="54256"/>
                  </a:lnTo>
                  <a:lnTo>
                    <a:pt x="87593" y="43224"/>
                  </a:lnTo>
                  <a:lnTo>
                    <a:pt x="70460" y="25386"/>
                  </a:lnTo>
                  <a:lnTo>
                    <a:pt x="40115" y="10282"/>
                  </a:lnTo>
                  <a:lnTo>
                    <a:pt x="11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65"/>
              </p:custDataLst>
            </p:nvPr>
          </p:nvSpPr>
          <p:spPr>
            <a:xfrm>
              <a:off x="1436921" y="931220"/>
              <a:ext cx="137154" cy="107278"/>
            </a:xfrm>
            <a:custGeom>
              <a:avLst/>
              <a:gdLst/>
              <a:ahLst/>
              <a:cxnLst/>
              <a:rect l="0" t="0" r="0" b="0"/>
              <a:pathLst>
                <a:path w="137154" h="107278">
                  <a:moveTo>
                    <a:pt x="6525" y="9306"/>
                  </a:moveTo>
                  <a:lnTo>
                    <a:pt x="6525" y="9306"/>
                  </a:lnTo>
                  <a:lnTo>
                    <a:pt x="901" y="14929"/>
                  </a:lnTo>
                  <a:lnTo>
                    <a:pt x="73" y="45186"/>
                  </a:lnTo>
                  <a:lnTo>
                    <a:pt x="0" y="65409"/>
                  </a:lnTo>
                  <a:lnTo>
                    <a:pt x="6930" y="56893"/>
                  </a:lnTo>
                  <a:lnTo>
                    <a:pt x="25077" y="27583"/>
                  </a:lnTo>
                  <a:lnTo>
                    <a:pt x="46700" y="7777"/>
                  </a:lnTo>
                  <a:lnTo>
                    <a:pt x="57536" y="789"/>
                  </a:lnTo>
                  <a:lnTo>
                    <a:pt x="60853" y="0"/>
                  </a:lnTo>
                  <a:lnTo>
                    <a:pt x="63789" y="199"/>
                  </a:lnTo>
                  <a:lnTo>
                    <a:pt x="66472" y="1057"/>
                  </a:lnTo>
                  <a:lnTo>
                    <a:pt x="77183" y="12667"/>
                  </a:lnTo>
                  <a:lnTo>
                    <a:pt x="93080" y="41310"/>
                  </a:lnTo>
                  <a:lnTo>
                    <a:pt x="106317" y="73127"/>
                  </a:lnTo>
                  <a:lnTo>
                    <a:pt x="129876" y="103705"/>
                  </a:lnTo>
                  <a:lnTo>
                    <a:pt x="137153" y="107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"/>
          <p:cNvGrpSpPr/>
          <p:nvPr/>
        </p:nvGrpSpPr>
        <p:grpSpPr>
          <a:xfrm>
            <a:off x="1732187" y="764177"/>
            <a:ext cx="1899288" cy="368825"/>
            <a:chOff x="1732187" y="764177"/>
            <a:chExt cx="1899288" cy="368825"/>
          </a:xfrm>
        </p:grpSpPr>
        <p:sp>
          <p:nvSpPr>
            <p:cNvPr id="6" name="SMARTInkShape-4"/>
            <p:cNvSpPr/>
            <p:nvPr>
              <p:custDataLst>
                <p:tags r:id="rId50"/>
              </p:custDataLst>
            </p:nvPr>
          </p:nvSpPr>
          <p:spPr>
            <a:xfrm>
              <a:off x="1732187" y="764177"/>
              <a:ext cx="181463" cy="254727"/>
            </a:xfrm>
            <a:custGeom>
              <a:avLst/>
              <a:gdLst/>
              <a:ahLst/>
              <a:cxnLst/>
              <a:rect l="0" t="0" r="0" b="0"/>
              <a:pathLst>
                <a:path w="181463" h="254727">
                  <a:moveTo>
                    <a:pt x="142333" y="0"/>
                  </a:moveTo>
                  <a:lnTo>
                    <a:pt x="142333" y="0"/>
                  </a:lnTo>
                  <a:lnTo>
                    <a:pt x="136710" y="23805"/>
                  </a:lnTo>
                  <a:lnTo>
                    <a:pt x="136071" y="50838"/>
                  </a:lnTo>
                  <a:lnTo>
                    <a:pt x="139349" y="79490"/>
                  </a:lnTo>
                  <a:lnTo>
                    <a:pt x="144916" y="106365"/>
                  </a:lnTo>
                  <a:lnTo>
                    <a:pt x="152573" y="136963"/>
                  </a:lnTo>
                  <a:lnTo>
                    <a:pt x="156774" y="168273"/>
                  </a:lnTo>
                  <a:lnTo>
                    <a:pt x="166463" y="198508"/>
                  </a:lnTo>
                  <a:lnTo>
                    <a:pt x="174872" y="230065"/>
                  </a:lnTo>
                  <a:lnTo>
                    <a:pt x="176363" y="231754"/>
                  </a:lnTo>
                  <a:lnTo>
                    <a:pt x="178082" y="232880"/>
                  </a:lnTo>
                  <a:lnTo>
                    <a:pt x="179229" y="232179"/>
                  </a:lnTo>
                  <a:lnTo>
                    <a:pt x="180502" y="227530"/>
                  </a:lnTo>
                  <a:lnTo>
                    <a:pt x="181462" y="195605"/>
                  </a:lnTo>
                  <a:lnTo>
                    <a:pt x="180052" y="172701"/>
                  </a:lnTo>
                  <a:lnTo>
                    <a:pt x="174579" y="161181"/>
                  </a:lnTo>
                  <a:lnTo>
                    <a:pt x="149536" y="133707"/>
                  </a:lnTo>
                  <a:lnTo>
                    <a:pt x="136100" y="125224"/>
                  </a:lnTo>
                  <a:lnTo>
                    <a:pt x="116296" y="119835"/>
                  </a:lnTo>
                  <a:lnTo>
                    <a:pt x="85611" y="118014"/>
                  </a:lnTo>
                  <a:lnTo>
                    <a:pt x="57831" y="119590"/>
                  </a:lnTo>
                  <a:lnTo>
                    <a:pt x="37951" y="126632"/>
                  </a:lnTo>
                  <a:lnTo>
                    <a:pt x="18663" y="138548"/>
                  </a:lnTo>
                  <a:lnTo>
                    <a:pt x="3225" y="167045"/>
                  </a:lnTo>
                  <a:lnTo>
                    <a:pt x="0" y="180527"/>
                  </a:lnTo>
                  <a:lnTo>
                    <a:pt x="5051" y="193204"/>
                  </a:lnTo>
                  <a:lnTo>
                    <a:pt x="26928" y="223025"/>
                  </a:lnTo>
                  <a:lnTo>
                    <a:pt x="40728" y="236221"/>
                  </a:lnTo>
                  <a:lnTo>
                    <a:pt x="57558" y="244324"/>
                  </a:lnTo>
                  <a:lnTo>
                    <a:pt x="84571" y="251152"/>
                  </a:lnTo>
                  <a:lnTo>
                    <a:pt x="110382" y="253667"/>
                  </a:lnTo>
                  <a:lnTo>
                    <a:pt x="135802" y="254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/>
            <p:cNvSpPr/>
            <p:nvPr>
              <p:custDataLst>
                <p:tags r:id="rId51"/>
              </p:custDataLst>
            </p:nvPr>
          </p:nvSpPr>
          <p:spPr>
            <a:xfrm>
              <a:off x="2027097" y="947057"/>
              <a:ext cx="23773" cy="58784"/>
            </a:xfrm>
            <a:custGeom>
              <a:avLst/>
              <a:gdLst/>
              <a:ahLst/>
              <a:cxnLst/>
              <a:rect l="0" t="0" r="0" b="0"/>
              <a:pathLst>
                <a:path w="23773" h="58784">
                  <a:moveTo>
                    <a:pt x="23772" y="0"/>
                  </a:moveTo>
                  <a:lnTo>
                    <a:pt x="23772" y="0"/>
                  </a:lnTo>
                  <a:lnTo>
                    <a:pt x="9562" y="9040"/>
                  </a:lnTo>
                  <a:lnTo>
                    <a:pt x="5590" y="12558"/>
                  </a:lnTo>
                  <a:lnTo>
                    <a:pt x="1176" y="20338"/>
                  </a:lnTo>
                  <a:lnTo>
                    <a:pt x="0" y="24444"/>
                  </a:lnTo>
                  <a:lnTo>
                    <a:pt x="627" y="32878"/>
                  </a:lnTo>
                  <a:lnTo>
                    <a:pt x="1811" y="37158"/>
                  </a:lnTo>
                  <a:lnTo>
                    <a:pt x="23772" y="5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"/>
            <p:cNvSpPr/>
            <p:nvPr>
              <p:custDataLst>
                <p:tags r:id="rId52"/>
              </p:custDataLst>
            </p:nvPr>
          </p:nvSpPr>
          <p:spPr>
            <a:xfrm>
              <a:off x="2044337" y="868680"/>
              <a:ext cx="6533" cy="6532"/>
            </a:xfrm>
            <a:custGeom>
              <a:avLst/>
              <a:gdLst/>
              <a:ahLst/>
              <a:cxnLst/>
              <a:rect l="0" t="0" r="0" b="0"/>
              <a:pathLst>
                <a:path w="6533" h="6532">
                  <a:moveTo>
                    <a:pt x="6532" y="6531"/>
                  </a:moveTo>
                  <a:lnTo>
                    <a:pt x="6532" y="6531"/>
                  </a:lnTo>
                  <a:lnTo>
                    <a:pt x="6532" y="3064"/>
                  </a:lnTo>
                  <a:lnTo>
                    <a:pt x="5806" y="20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/>
            <p:cNvSpPr/>
            <p:nvPr>
              <p:custDataLst>
                <p:tags r:id="rId53"/>
              </p:custDataLst>
            </p:nvPr>
          </p:nvSpPr>
          <p:spPr>
            <a:xfrm>
              <a:off x="2120104" y="869588"/>
              <a:ext cx="131727" cy="148828"/>
            </a:xfrm>
            <a:custGeom>
              <a:avLst/>
              <a:gdLst/>
              <a:ahLst/>
              <a:cxnLst/>
              <a:rect l="0" t="0" r="0" b="0"/>
              <a:pathLst>
                <a:path w="131727" h="148828">
                  <a:moveTo>
                    <a:pt x="120176" y="5623"/>
                  </a:moveTo>
                  <a:lnTo>
                    <a:pt x="120176" y="5623"/>
                  </a:lnTo>
                  <a:lnTo>
                    <a:pt x="107901" y="454"/>
                  </a:lnTo>
                  <a:lnTo>
                    <a:pt x="105462" y="0"/>
                  </a:lnTo>
                  <a:lnTo>
                    <a:pt x="76925" y="4486"/>
                  </a:lnTo>
                  <a:lnTo>
                    <a:pt x="45591" y="11002"/>
                  </a:lnTo>
                  <a:lnTo>
                    <a:pt x="17248" y="19108"/>
                  </a:lnTo>
                  <a:lnTo>
                    <a:pt x="9116" y="23228"/>
                  </a:lnTo>
                  <a:lnTo>
                    <a:pt x="0" y="33951"/>
                  </a:lnTo>
                  <a:lnTo>
                    <a:pt x="870" y="36846"/>
                  </a:lnTo>
                  <a:lnTo>
                    <a:pt x="7642" y="43932"/>
                  </a:lnTo>
                  <a:lnTo>
                    <a:pt x="36617" y="63251"/>
                  </a:lnTo>
                  <a:lnTo>
                    <a:pt x="65664" y="79062"/>
                  </a:lnTo>
                  <a:lnTo>
                    <a:pt x="94356" y="94206"/>
                  </a:lnTo>
                  <a:lnTo>
                    <a:pt x="119813" y="111210"/>
                  </a:lnTo>
                  <a:lnTo>
                    <a:pt x="128132" y="121978"/>
                  </a:lnTo>
                  <a:lnTo>
                    <a:pt x="131726" y="134361"/>
                  </a:lnTo>
                  <a:lnTo>
                    <a:pt x="130779" y="137894"/>
                  </a:lnTo>
                  <a:lnTo>
                    <a:pt x="125856" y="143755"/>
                  </a:lnTo>
                  <a:lnTo>
                    <a:pt x="116895" y="146844"/>
                  </a:lnTo>
                  <a:lnTo>
                    <a:pt x="86468" y="148827"/>
                  </a:lnTo>
                  <a:lnTo>
                    <a:pt x="56670" y="148493"/>
                  </a:lnTo>
                  <a:lnTo>
                    <a:pt x="35268" y="142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"/>
            <p:cNvSpPr/>
            <p:nvPr>
              <p:custDataLst>
                <p:tags r:id="rId54"/>
              </p:custDataLst>
            </p:nvPr>
          </p:nvSpPr>
          <p:spPr>
            <a:xfrm>
              <a:off x="2357846" y="927463"/>
              <a:ext cx="101365" cy="205539"/>
            </a:xfrm>
            <a:custGeom>
              <a:avLst/>
              <a:gdLst/>
              <a:ahLst/>
              <a:cxnLst/>
              <a:rect l="0" t="0" r="0" b="0"/>
              <a:pathLst>
                <a:path w="101365" h="205539">
                  <a:moveTo>
                    <a:pt x="6531" y="0"/>
                  </a:moveTo>
                  <a:lnTo>
                    <a:pt x="6531" y="0"/>
                  </a:lnTo>
                  <a:lnTo>
                    <a:pt x="3064" y="0"/>
                  </a:lnTo>
                  <a:lnTo>
                    <a:pt x="2043" y="725"/>
                  </a:lnTo>
                  <a:lnTo>
                    <a:pt x="1362" y="1935"/>
                  </a:lnTo>
                  <a:lnTo>
                    <a:pt x="269" y="9091"/>
                  </a:lnTo>
                  <a:lnTo>
                    <a:pt x="18205" y="39986"/>
                  </a:lnTo>
                  <a:lnTo>
                    <a:pt x="34123" y="66781"/>
                  </a:lnTo>
                  <a:lnTo>
                    <a:pt x="54621" y="93676"/>
                  </a:lnTo>
                  <a:lnTo>
                    <a:pt x="72758" y="124391"/>
                  </a:lnTo>
                  <a:lnTo>
                    <a:pt x="88612" y="155494"/>
                  </a:lnTo>
                  <a:lnTo>
                    <a:pt x="101364" y="180938"/>
                  </a:lnTo>
                  <a:lnTo>
                    <a:pt x="101173" y="191451"/>
                  </a:lnTo>
                  <a:lnTo>
                    <a:pt x="98668" y="201203"/>
                  </a:lnTo>
                  <a:lnTo>
                    <a:pt x="96984" y="203804"/>
                  </a:lnTo>
                  <a:lnTo>
                    <a:pt x="95136" y="205538"/>
                  </a:lnTo>
                  <a:lnTo>
                    <a:pt x="83406" y="203594"/>
                  </a:lnTo>
                  <a:lnTo>
                    <a:pt x="58338" y="194339"/>
                  </a:lnTo>
                  <a:lnTo>
                    <a:pt x="27328" y="178209"/>
                  </a:lnTo>
                  <a:lnTo>
                    <a:pt x="0" y="156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"/>
            <p:cNvSpPr/>
            <p:nvPr>
              <p:custDataLst>
                <p:tags r:id="rId55"/>
              </p:custDataLst>
            </p:nvPr>
          </p:nvSpPr>
          <p:spPr>
            <a:xfrm>
              <a:off x="2377440" y="809897"/>
              <a:ext cx="19595" cy="19595"/>
            </a:xfrm>
            <a:custGeom>
              <a:avLst/>
              <a:gdLst/>
              <a:ahLst/>
              <a:cxnLst/>
              <a:rect l="0" t="0" r="0" b="0"/>
              <a:pathLst>
                <a:path w="19595" h="19595">
                  <a:moveTo>
                    <a:pt x="19594" y="0"/>
                  </a:moveTo>
                  <a:lnTo>
                    <a:pt x="19594" y="0"/>
                  </a:lnTo>
                  <a:lnTo>
                    <a:pt x="10503" y="0"/>
                  </a:lnTo>
                  <a:lnTo>
                    <a:pt x="6362" y="1935"/>
                  </a:lnTo>
                  <a:lnTo>
                    <a:pt x="4241" y="3467"/>
                  </a:lnTo>
                  <a:lnTo>
                    <a:pt x="0" y="19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"/>
            <p:cNvSpPr/>
            <p:nvPr>
              <p:custDataLst>
                <p:tags r:id="rId56"/>
              </p:custDataLst>
            </p:nvPr>
          </p:nvSpPr>
          <p:spPr>
            <a:xfrm>
              <a:off x="2480223" y="925283"/>
              <a:ext cx="197664" cy="56978"/>
            </a:xfrm>
            <a:custGeom>
              <a:avLst/>
              <a:gdLst/>
              <a:ahLst/>
              <a:cxnLst/>
              <a:rect l="0" t="0" r="0" b="0"/>
              <a:pathLst>
                <a:path w="197664" h="56978">
                  <a:moveTo>
                    <a:pt x="8251" y="21774"/>
                  </a:moveTo>
                  <a:lnTo>
                    <a:pt x="8251" y="21774"/>
                  </a:lnTo>
                  <a:lnTo>
                    <a:pt x="8251" y="25241"/>
                  </a:lnTo>
                  <a:lnTo>
                    <a:pt x="4381" y="28879"/>
                  </a:lnTo>
                  <a:lnTo>
                    <a:pt x="1317" y="30865"/>
                  </a:lnTo>
                  <a:lnTo>
                    <a:pt x="0" y="33640"/>
                  </a:lnTo>
                  <a:lnTo>
                    <a:pt x="472" y="40595"/>
                  </a:lnTo>
                  <a:lnTo>
                    <a:pt x="2339" y="43755"/>
                  </a:lnTo>
                  <a:lnTo>
                    <a:pt x="8285" y="49203"/>
                  </a:lnTo>
                  <a:lnTo>
                    <a:pt x="30194" y="56349"/>
                  </a:lnTo>
                  <a:lnTo>
                    <a:pt x="43646" y="56977"/>
                  </a:lnTo>
                  <a:lnTo>
                    <a:pt x="63249" y="51315"/>
                  </a:lnTo>
                  <a:lnTo>
                    <a:pt x="71042" y="48000"/>
                  </a:lnTo>
                  <a:lnTo>
                    <a:pt x="81636" y="38510"/>
                  </a:lnTo>
                  <a:lnTo>
                    <a:pt x="89745" y="24798"/>
                  </a:lnTo>
                  <a:lnTo>
                    <a:pt x="92148" y="14203"/>
                  </a:lnTo>
                  <a:lnTo>
                    <a:pt x="93027" y="0"/>
                  </a:lnTo>
                  <a:lnTo>
                    <a:pt x="93071" y="1"/>
                  </a:lnTo>
                  <a:lnTo>
                    <a:pt x="93874" y="8559"/>
                  </a:lnTo>
                  <a:lnTo>
                    <a:pt x="96622" y="18078"/>
                  </a:lnTo>
                  <a:lnTo>
                    <a:pt x="104133" y="27630"/>
                  </a:lnTo>
                  <a:lnTo>
                    <a:pt x="126694" y="45589"/>
                  </a:lnTo>
                  <a:lnTo>
                    <a:pt x="137335" y="50501"/>
                  </a:lnTo>
                  <a:lnTo>
                    <a:pt x="159459" y="53655"/>
                  </a:lnTo>
                  <a:lnTo>
                    <a:pt x="197663" y="54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"/>
            <p:cNvSpPr/>
            <p:nvPr>
              <p:custDataLst>
                <p:tags r:id="rId57"/>
              </p:custDataLst>
            </p:nvPr>
          </p:nvSpPr>
          <p:spPr>
            <a:xfrm>
              <a:off x="2695672" y="907869"/>
              <a:ext cx="165095" cy="71846"/>
            </a:xfrm>
            <a:custGeom>
              <a:avLst/>
              <a:gdLst/>
              <a:ahLst/>
              <a:cxnLst/>
              <a:rect l="0" t="0" r="0" b="0"/>
              <a:pathLst>
                <a:path w="165095" h="71846">
                  <a:moveTo>
                    <a:pt x="67123" y="0"/>
                  </a:moveTo>
                  <a:lnTo>
                    <a:pt x="67123" y="0"/>
                  </a:lnTo>
                  <a:lnTo>
                    <a:pt x="46265" y="1451"/>
                  </a:lnTo>
                  <a:lnTo>
                    <a:pt x="18062" y="12274"/>
                  </a:lnTo>
                  <a:lnTo>
                    <a:pt x="8306" y="17792"/>
                  </a:lnTo>
                  <a:lnTo>
                    <a:pt x="1551" y="25082"/>
                  </a:lnTo>
                  <a:lnTo>
                    <a:pt x="186" y="28333"/>
                  </a:lnTo>
                  <a:lnTo>
                    <a:pt x="0" y="31226"/>
                  </a:lnTo>
                  <a:lnTo>
                    <a:pt x="603" y="33880"/>
                  </a:lnTo>
                  <a:lnTo>
                    <a:pt x="15320" y="48017"/>
                  </a:lnTo>
                  <a:lnTo>
                    <a:pt x="34599" y="59060"/>
                  </a:lnTo>
                  <a:lnTo>
                    <a:pt x="66557" y="64804"/>
                  </a:lnTo>
                  <a:lnTo>
                    <a:pt x="95822" y="69436"/>
                  </a:lnTo>
                  <a:lnTo>
                    <a:pt x="123926" y="71132"/>
                  </a:lnTo>
                  <a:lnTo>
                    <a:pt x="165094" y="71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"/>
            <p:cNvSpPr/>
            <p:nvPr>
              <p:custDataLst>
                <p:tags r:id="rId58"/>
              </p:custDataLst>
            </p:nvPr>
          </p:nvSpPr>
          <p:spPr>
            <a:xfrm>
              <a:off x="2968037" y="770709"/>
              <a:ext cx="49484" cy="222069"/>
            </a:xfrm>
            <a:custGeom>
              <a:avLst/>
              <a:gdLst/>
              <a:ahLst/>
              <a:cxnLst/>
              <a:rect l="0" t="0" r="0" b="0"/>
              <a:pathLst>
                <a:path w="49484" h="222069">
                  <a:moveTo>
                    <a:pt x="3763" y="0"/>
                  </a:moveTo>
                  <a:lnTo>
                    <a:pt x="3763" y="0"/>
                  </a:lnTo>
                  <a:lnTo>
                    <a:pt x="0" y="18680"/>
                  </a:lnTo>
                  <a:lnTo>
                    <a:pt x="3337" y="47703"/>
                  </a:lnTo>
                  <a:lnTo>
                    <a:pt x="3679" y="79199"/>
                  </a:lnTo>
                  <a:lnTo>
                    <a:pt x="5673" y="104746"/>
                  </a:lnTo>
                  <a:lnTo>
                    <a:pt x="12849" y="135917"/>
                  </a:lnTo>
                  <a:lnTo>
                    <a:pt x="21980" y="163040"/>
                  </a:lnTo>
                  <a:lnTo>
                    <a:pt x="33138" y="187427"/>
                  </a:lnTo>
                  <a:lnTo>
                    <a:pt x="36413" y="197964"/>
                  </a:lnTo>
                  <a:lnTo>
                    <a:pt x="49483" y="222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"/>
            <p:cNvSpPr/>
            <p:nvPr>
              <p:custDataLst>
                <p:tags r:id="rId59"/>
              </p:custDataLst>
            </p:nvPr>
          </p:nvSpPr>
          <p:spPr>
            <a:xfrm>
              <a:off x="2906486" y="857127"/>
              <a:ext cx="163286" cy="24617"/>
            </a:xfrm>
            <a:custGeom>
              <a:avLst/>
              <a:gdLst/>
              <a:ahLst/>
              <a:cxnLst/>
              <a:rect l="0" t="0" r="0" b="0"/>
              <a:pathLst>
                <a:path w="163286" h="24617">
                  <a:moveTo>
                    <a:pt x="163285" y="11553"/>
                  </a:moveTo>
                  <a:lnTo>
                    <a:pt x="163285" y="11553"/>
                  </a:lnTo>
                  <a:lnTo>
                    <a:pt x="152131" y="10827"/>
                  </a:lnTo>
                  <a:lnTo>
                    <a:pt x="120021" y="2462"/>
                  </a:lnTo>
                  <a:lnTo>
                    <a:pt x="87436" y="0"/>
                  </a:lnTo>
                  <a:lnTo>
                    <a:pt x="59282" y="5750"/>
                  </a:lnTo>
                  <a:lnTo>
                    <a:pt x="32756" y="13874"/>
                  </a:lnTo>
                  <a:lnTo>
                    <a:pt x="0" y="24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"/>
            <p:cNvSpPr/>
            <p:nvPr>
              <p:custDataLst>
                <p:tags r:id="rId60"/>
              </p:custDataLst>
            </p:nvPr>
          </p:nvSpPr>
          <p:spPr>
            <a:xfrm>
              <a:off x="3128554" y="901337"/>
              <a:ext cx="26127" cy="58784"/>
            </a:xfrm>
            <a:custGeom>
              <a:avLst/>
              <a:gdLst/>
              <a:ahLst/>
              <a:cxnLst/>
              <a:rect l="0" t="0" r="0" b="0"/>
              <a:pathLst>
                <a:path w="26127" h="58784">
                  <a:moveTo>
                    <a:pt x="26126" y="0"/>
                  </a:moveTo>
                  <a:lnTo>
                    <a:pt x="26126" y="0"/>
                  </a:lnTo>
                  <a:lnTo>
                    <a:pt x="12929" y="16664"/>
                  </a:lnTo>
                  <a:lnTo>
                    <a:pt x="9375" y="25791"/>
                  </a:lnTo>
                  <a:lnTo>
                    <a:pt x="0" y="5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"/>
            <p:cNvSpPr/>
            <p:nvPr>
              <p:custDataLst>
                <p:tags r:id="rId61"/>
              </p:custDataLst>
            </p:nvPr>
          </p:nvSpPr>
          <p:spPr>
            <a:xfrm>
              <a:off x="3193869" y="803366"/>
              <a:ext cx="1" cy="26126"/>
            </a:xfrm>
            <a:custGeom>
              <a:avLst/>
              <a:gdLst/>
              <a:ahLst/>
              <a:cxnLst/>
              <a:rect l="0" t="0" r="0" b="0"/>
              <a:pathLst>
                <a:path w="1" h="26126">
                  <a:moveTo>
                    <a:pt x="0" y="26125"/>
                  </a:moveTo>
                  <a:lnTo>
                    <a:pt x="0" y="261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"/>
            <p:cNvSpPr/>
            <p:nvPr>
              <p:custDataLst>
                <p:tags r:id="rId62"/>
              </p:custDataLst>
            </p:nvPr>
          </p:nvSpPr>
          <p:spPr>
            <a:xfrm>
              <a:off x="3293500" y="872369"/>
              <a:ext cx="337975" cy="113878"/>
            </a:xfrm>
            <a:custGeom>
              <a:avLst/>
              <a:gdLst/>
              <a:ahLst/>
              <a:cxnLst/>
              <a:rect l="0" t="0" r="0" b="0"/>
              <a:pathLst>
                <a:path w="337975" h="113878">
                  <a:moveTo>
                    <a:pt x="50592" y="9374"/>
                  </a:moveTo>
                  <a:lnTo>
                    <a:pt x="50592" y="9374"/>
                  </a:lnTo>
                  <a:lnTo>
                    <a:pt x="41551" y="23583"/>
                  </a:lnTo>
                  <a:lnTo>
                    <a:pt x="13433" y="52984"/>
                  </a:lnTo>
                  <a:lnTo>
                    <a:pt x="3941" y="69467"/>
                  </a:lnTo>
                  <a:lnTo>
                    <a:pt x="0" y="81205"/>
                  </a:lnTo>
                  <a:lnTo>
                    <a:pt x="172" y="84112"/>
                  </a:lnTo>
                  <a:lnTo>
                    <a:pt x="2299" y="89279"/>
                  </a:lnTo>
                  <a:lnTo>
                    <a:pt x="15340" y="92058"/>
                  </a:lnTo>
                  <a:lnTo>
                    <a:pt x="41356" y="93623"/>
                  </a:lnTo>
                  <a:lnTo>
                    <a:pt x="62853" y="92152"/>
                  </a:lnTo>
                  <a:lnTo>
                    <a:pt x="95480" y="83116"/>
                  </a:lnTo>
                  <a:lnTo>
                    <a:pt x="105860" y="78918"/>
                  </a:lnTo>
                  <a:lnTo>
                    <a:pt x="113377" y="72697"/>
                  </a:lnTo>
                  <a:lnTo>
                    <a:pt x="116397" y="69007"/>
                  </a:lnTo>
                  <a:lnTo>
                    <a:pt x="117817" y="57165"/>
                  </a:lnTo>
                  <a:lnTo>
                    <a:pt x="114537" y="38048"/>
                  </a:lnTo>
                  <a:lnTo>
                    <a:pt x="112816" y="32845"/>
                  </a:lnTo>
                  <a:lnTo>
                    <a:pt x="107034" y="25127"/>
                  </a:lnTo>
                  <a:lnTo>
                    <a:pt x="88027" y="10792"/>
                  </a:lnTo>
                  <a:lnTo>
                    <a:pt x="77874" y="6376"/>
                  </a:lnTo>
                  <a:lnTo>
                    <a:pt x="58863" y="3049"/>
                  </a:lnTo>
                  <a:lnTo>
                    <a:pt x="59009" y="2980"/>
                  </a:lnTo>
                  <a:lnTo>
                    <a:pt x="86320" y="3580"/>
                  </a:lnTo>
                  <a:lnTo>
                    <a:pt x="117860" y="11935"/>
                  </a:lnTo>
                  <a:lnTo>
                    <a:pt x="146933" y="15847"/>
                  </a:lnTo>
                  <a:lnTo>
                    <a:pt x="178945" y="28360"/>
                  </a:lnTo>
                  <a:lnTo>
                    <a:pt x="200956" y="40029"/>
                  </a:lnTo>
                  <a:lnTo>
                    <a:pt x="213331" y="54421"/>
                  </a:lnTo>
                  <a:lnTo>
                    <a:pt x="213863" y="23731"/>
                  </a:lnTo>
                  <a:lnTo>
                    <a:pt x="215806" y="17448"/>
                  </a:lnTo>
                  <a:lnTo>
                    <a:pt x="222967" y="7501"/>
                  </a:lnTo>
                  <a:lnTo>
                    <a:pt x="236165" y="756"/>
                  </a:lnTo>
                  <a:lnTo>
                    <a:pt x="240347" y="0"/>
                  </a:lnTo>
                  <a:lnTo>
                    <a:pt x="254714" y="2325"/>
                  </a:lnTo>
                  <a:lnTo>
                    <a:pt x="261298" y="8418"/>
                  </a:lnTo>
                  <a:lnTo>
                    <a:pt x="281593" y="36960"/>
                  </a:lnTo>
                  <a:lnTo>
                    <a:pt x="296894" y="65005"/>
                  </a:lnTo>
                  <a:lnTo>
                    <a:pt x="308627" y="82221"/>
                  </a:lnTo>
                  <a:lnTo>
                    <a:pt x="337974" y="113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"/>
          <p:cNvGrpSpPr/>
          <p:nvPr/>
        </p:nvGrpSpPr>
        <p:grpSpPr>
          <a:xfrm>
            <a:off x="3981763" y="718457"/>
            <a:ext cx="1497293" cy="333104"/>
            <a:chOff x="3981763" y="718457"/>
            <a:chExt cx="1497293" cy="333104"/>
          </a:xfrm>
        </p:grpSpPr>
        <p:sp>
          <p:nvSpPr>
            <p:cNvPr id="20" name="SMARTInkShape-17"/>
            <p:cNvSpPr/>
            <p:nvPr>
              <p:custDataLst>
                <p:tags r:id="rId39"/>
              </p:custDataLst>
            </p:nvPr>
          </p:nvSpPr>
          <p:spPr>
            <a:xfrm>
              <a:off x="3981763" y="718457"/>
              <a:ext cx="165417" cy="261258"/>
            </a:xfrm>
            <a:custGeom>
              <a:avLst/>
              <a:gdLst/>
              <a:ahLst/>
              <a:cxnLst/>
              <a:rect l="0" t="0" r="0" b="0"/>
              <a:pathLst>
                <a:path w="165417" h="261258">
                  <a:moveTo>
                    <a:pt x="126506" y="0"/>
                  </a:moveTo>
                  <a:lnTo>
                    <a:pt x="126506" y="0"/>
                  </a:lnTo>
                  <a:lnTo>
                    <a:pt x="126506" y="30740"/>
                  </a:lnTo>
                  <a:lnTo>
                    <a:pt x="129973" y="55151"/>
                  </a:lnTo>
                  <a:lnTo>
                    <a:pt x="132129" y="80768"/>
                  </a:lnTo>
                  <a:lnTo>
                    <a:pt x="137346" y="110942"/>
                  </a:lnTo>
                  <a:lnTo>
                    <a:pt x="139129" y="142168"/>
                  </a:lnTo>
                  <a:lnTo>
                    <a:pt x="142949" y="169516"/>
                  </a:lnTo>
                  <a:lnTo>
                    <a:pt x="146203" y="196609"/>
                  </a:lnTo>
                  <a:lnTo>
                    <a:pt x="153082" y="223356"/>
                  </a:lnTo>
                  <a:lnTo>
                    <a:pt x="157961" y="232805"/>
                  </a:lnTo>
                  <a:lnTo>
                    <a:pt x="158362" y="232855"/>
                  </a:lnTo>
                  <a:lnTo>
                    <a:pt x="163581" y="213426"/>
                  </a:lnTo>
                  <a:lnTo>
                    <a:pt x="165416" y="182602"/>
                  </a:lnTo>
                  <a:lnTo>
                    <a:pt x="161700" y="171629"/>
                  </a:lnTo>
                  <a:lnTo>
                    <a:pt x="147488" y="152758"/>
                  </a:lnTo>
                  <a:lnTo>
                    <a:pt x="125489" y="135779"/>
                  </a:lnTo>
                  <a:lnTo>
                    <a:pt x="93715" y="122312"/>
                  </a:lnTo>
                  <a:lnTo>
                    <a:pt x="77682" y="118972"/>
                  </a:lnTo>
                  <a:lnTo>
                    <a:pt x="60272" y="121450"/>
                  </a:lnTo>
                  <a:lnTo>
                    <a:pt x="31121" y="138492"/>
                  </a:lnTo>
                  <a:lnTo>
                    <a:pt x="15431" y="152150"/>
                  </a:lnTo>
                  <a:lnTo>
                    <a:pt x="799" y="174139"/>
                  </a:lnTo>
                  <a:lnTo>
                    <a:pt x="0" y="188671"/>
                  </a:lnTo>
                  <a:lnTo>
                    <a:pt x="2790" y="205048"/>
                  </a:lnTo>
                  <a:lnTo>
                    <a:pt x="12520" y="222428"/>
                  </a:lnTo>
                  <a:lnTo>
                    <a:pt x="26047" y="236770"/>
                  </a:lnTo>
                  <a:lnTo>
                    <a:pt x="53954" y="252684"/>
                  </a:lnTo>
                  <a:lnTo>
                    <a:pt x="68135" y="257447"/>
                  </a:lnTo>
                  <a:lnTo>
                    <a:pt x="100380" y="261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40"/>
              </p:custDataLst>
            </p:nvPr>
          </p:nvSpPr>
          <p:spPr>
            <a:xfrm>
              <a:off x="4222676" y="881743"/>
              <a:ext cx="9691" cy="45721"/>
            </a:xfrm>
            <a:custGeom>
              <a:avLst/>
              <a:gdLst/>
              <a:ahLst/>
              <a:cxnLst/>
              <a:rect l="0" t="0" r="0" b="0"/>
              <a:pathLst>
                <a:path w="9691" h="45721">
                  <a:moveTo>
                    <a:pt x="9690" y="0"/>
                  </a:moveTo>
                  <a:lnTo>
                    <a:pt x="9690" y="0"/>
                  </a:lnTo>
                  <a:lnTo>
                    <a:pt x="599" y="14714"/>
                  </a:lnTo>
                  <a:lnTo>
                    <a:pt x="0" y="17792"/>
                  </a:lnTo>
                  <a:lnTo>
                    <a:pt x="1271" y="25083"/>
                  </a:lnTo>
                  <a:lnTo>
                    <a:pt x="9690" y="45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>
              <p:custDataLst>
                <p:tags r:id="rId41"/>
              </p:custDataLst>
            </p:nvPr>
          </p:nvSpPr>
          <p:spPr>
            <a:xfrm>
              <a:off x="4297680" y="816429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0" y="0"/>
                  </a:moveTo>
                  <a:lnTo>
                    <a:pt x="0" y="0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>
              <p:custDataLst>
                <p:tags r:id="rId42"/>
              </p:custDataLst>
            </p:nvPr>
          </p:nvSpPr>
          <p:spPr>
            <a:xfrm>
              <a:off x="4344436" y="822960"/>
              <a:ext cx="101497" cy="107922"/>
            </a:xfrm>
            <a:custGeom>
              <a:avLst/>
              <a:gdLst/>
              <a:ahLst/>
              <a:cxnLst/>
              <a:rect l="0" t="0" r="0" b="0"/>
              <a:pathLst>
                <a:path w="101497" h="107922">
                  <a:moveTo>
                    <a:pt x="70810" y="0"/>
                  </a:moveTo>
                  <a:lnTo>
                    <a:pt x="70810" y="0"/>
                  </a:lnTo>
                  <a:lnTo>
                    <a:pt x="64144" y="726"/>
                  </a:lnTo>
                  <a:lnTo>
                    <a:pt x="31805" y="8063"/>
                  </a:lnTo>
                  <a:lnTo>
                    <a:pt x="6836" y="17619"/>
                  </a:lnTo>
                  <a:lnTo>
                    <a:pt x="2463" y="21861"/>
                  </a:lnTo>
                  <a:lnTo>
                    <a:pt x="519" y="26166"/>
                  </a:lnTo>
                  <a:lnTo>
                    <a:pt x="0" y="28329"/>
                  </a:lnTo>
                  <a:lnTo>
                    <a:pt x="1107" y="30498"/>
                  </a:lnTo>
                  <a:lnTo>
                    <a:pt x="9597" y="37017"/>
                  </a:lnTo>
                  <a:lnTo>
                    <a:pt x="39182" y="50075"/>
                  </a:lnTo>
                  <a:lnTo>
                    <a:pt x="57326" y="57332"/>
                  </a:lnTo>
                  <a:lnTo>
                    <a:pt x="89585" y="75595"/>
                  </a:lnTo>
                  <a:lnTo>
                    <a:pt x="96813" y="80285"/>
                  </a:lnTo>
                  <a:lnTo>
                    <a:pt x="100510" y="84789"/>
                  </a:lnTo>
                  <a:lnTo>
                    <a:pt x="101496" y="87006"/>
                  </a:lnTo>
                  <a:lnTo>
                    <a:pt x="98720" y="95275"/>
                  </a:lnTo>
                  <a:lnTo>
                    <a:pt x="95948" y="100528"/>
                  </a:lnTo>
                  <a:lnTo>
                    <a:pt x="90472" y="104030"/>
                  </a:lnTo>
                  <a:lnTo>
                    <a:pt x="74710" y="107921"/>
                  </a:lnTo>
                  <a:lnTo>
                    <a:pt x="61415" y="107715"/>
                  </a:lnTo>
                  <a:lnTo>
                    <a:pt x="31621" y="104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>
              <p:custDataLst>
                <p:tags r:id="rId43"/>
              </p:custDataLst>
            </p:nvPr>
          </p:nvSpPr>
          <p:spPr>
            <a:xfrm>
              <a:off x="4369526" y="927463"/>
              <a:ext cx="6532" cy="1"/>
            </a:xfrm>
            <a:custGeom>
              <a:avLst/>
              <a:gdLst/>
              <a:ahLst/>
              <a:cxnLst/>
              <a:rect l="0" t="0" r="0" b="0"/>
              <a:pathLst>
                <a:path w="6532" h="1">
                  <a:moveTo>
                    <a:pt x="0" y="0"/>
                  </a:moveTo>
                  <a:lnTo>
                    <a:pt x="0" y="0"/>
                  </a:lnTo>
                  <a:lnTo>
                    <a:pt x="65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"/>
            <p:cNvSpPr/>
            <p:nvPr>
              <p:custDataLst>
                <p:tags r:id="rId44"/>
              </p:custDataLst>
            </p:nvPr>
          </p:nvSpPr>
          <p:spPr>
            <a:xfrm>
              <a:off x="4483867" y="829491"/>
              <a:ext cx="105966" cy="84288"/>
            </a:xfrm>
            <a:custGeom>
              <a:avLst/>
              <a:gdLst/>
              <a:ahLst/>
              <a:cxnLst/>
              <a:rect l="0" t="0" r="0" b="0"/>
              <a:pathLst>
                <a:path w="105966" h="84288">
                  <a:moveTo>
                    <a:pt x="101196" y="19595"/>
                  </a:moveTo>
                  <a:lnTo>
                    <a:pt x="101196" y="19595"/>
                  </a:lnTo>
                  <a:lnTo>
                    <a:pt x="73753" y="21530"/>
                  </a:lnTo>
                  <a:lnTo>
                    <a:pt x="46728" y="26247"/>
                  </a:lnTo>
                  <a:lnTo>
                    <a:pt x="34897" y="29324"/>
                  </a:lnTo>
                  <a:lnTo>
                    <a:pt x="26252" y="35047"/>
                  </a:lnTo>
                  <a:lnTo>
                    <a:pt x="1653" y="58993"/>
                  </a:lnTo>
                  <a:lnTo>
                    <a:pt x="0" y="63277"/>
                  </a:lnTo>
                  <a:lnTo>
                    <a:pt x="349" y="66859"/>
                  </a:lnTo>
                  <a:lnTo>
                    <a:pt x="2033" y="69973"/>
                  </a:lnTo>
                  <a:lnTo>
                    <a:pt x="4607" y="72774"/>
                  </a:lnTo>
                  <a:lnTo>
                    <a:pt x="22099" y="80185"/>
                  </a:lnTo>
                  <a:lnTo>
                    <a:pt x="53446" y="84287"/>
                  </a:lnTo>
                  <a:lnTo>
                    <a:pt x="64008" y="83907"/>
                  </a:lnTo>
                  <a:lnTo>
                    <a:pt x="91461" y="75782"/>
                  </a:lnTo>
                  <a:lnTo>
                    <a:pt x="98804" y="69725"/>
                  </a:lnTo>
                  <a:lnTo>
                    <a:pt x="103762" y="62920"/>
                  </a:lnTo>
                  <a:lnTo>
                    <a:pt x="105965" y="57477"/>
                  </a:lnTo>
                  <a:lnTo>
                    <a:pt x="102165" y="30115"/>
                  </a:lnTo>
                  <a:lnTo>
                    <a:pt x="98482" y="21125"/>
                  </a:lnTo>
                  <a:lnTo>
                    <a:pt x="816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"/>
            <p:cNvSpPr/>
            <p:nvPr>
              <p:custDataLst>
                <p:tags r:id="rId45"/>
              </p:custDataLst>
            </p:nvPr>
          </p:nvSpPr>
          <p:spPr>
            <a:xfrm>
              <a:off x="4689589" y="830350"/>
              <a:ext cx="71823" cy="69193"/>
            </a:xfrm>
            <a:custGeom>
              <a:avLst/>
              <a:gdLst/>
              <a:ahLst/>
              <a:cxnLst/>
              <a:rect l="0" t="0" r="0" b="0"/>
              <a:pathLst>
                <a:path w="71823" h="69193">
                  <a:moveTo>
                    <a:pt x="6508" y="38330"/>
                  </a:moveTo>
                  <a:lnTo>
                    <a:pt x="6508" y="38330"/>
                  </a:lnTo>
                  <a:lnTo>
                    <a:pt x="3041" y="38330"/>
                  </a:lnTo>
                  <a:lnTo>
                    <a:pt x="2019" y="39056"/>
                  </a:lnTo>
                  <a:lnTo>
                    <a:pt x="1339" y="40265"/>
                  </a:lnTo>
                  <a:lnTo>
                    <a:pt x="582" y="44996"/>
                  </a:lnTo>
                  <a:lnTo>
                    <a:pt x="0" y="69192"/>
                  </a:lnTo>
                  <a:lnTo>
                    <a:pt x="6918" y="63521"/>
                  </a:lnTo>
                  <a:lnTo>
                    <a:pt x="10319" y="58476"/>
                  </a:lnTo>
                  <a:lnTo>
                    <a:pt x="24800" y="28662"/>
                  </a:lnTo>
                  <a:lnTo>
                    <a:pt x="44144" y="1074"/>
                  </a:lnTo>
                  <a:lnTo>
                    <a:pt x="48877" y="0"/>
                  </a:lnTo>
                  <a:lnTo>
                    <a:pt x="71822" y="5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"/>
            <p:cNvSpPr/>
            <p:nvPr>
              <p:custDataLst>
                <p:tags r:id="rId46"/>
              </p:custDataLst>
            </p:nvPr>
          </p:nvSpPr>
          <p:spPr>
            <a:xfrm>
              <a:off x="4841561" y="724988"/>
              <a:ext cx="324800" cy="220275"/>
            </a:xfrm>
            <a:custGeom>
              <a:avLst/>
              <a:gdLst/>
              <a:ahLst/>
              <a:cxnLst/>
              <a:rect l="0" t="0" r="0" b="0"/>
              <a:pathLst>
                <a:path w="324800" h="220275">
                  <a:moveTo>
                    <a:pt x="102730" y="0"/>
                  </a:moveTo>
                  <a:lnTo>
                    <a:pt x="102730" y="0"/>
                  </a:lnTo>
                  <a:lnTo>
                    <a:pt x="102730" y="3468"/>
                  </a:lnTo>
                  <a:lnTo>
                    <a:pt x="93639" y="34847"/>
                  </a:lnTo>
                  <a:lnTo>
                    <a:pt x="90452" y="65183"/>
                  </a:lnTo>
                  <a:lnTo>
                    <a:pt x="89900" y="92047"/>
                  </a:lnTo>
                  <a:lnTo>
                    <a:pt x="89771" y="117352"/>
                  </a:lnTo>
                  <a:lnTo>
                    <a:pt x="93166" y="146289"/>
                  </a:lnTo>
                  <a:lnTo>
                    <a:pt x="100814" y="175572"/>
                  </a:lnTo>
                  <a:lnTo>
                    <a:pt x="111473" y="205437"/>
                  </a:lnTo>
                  <a:lnTo>
                    <a:pt x="117980" y="216012"/>
                  </a:lnTo>
                  <a:lnTo>
                    <a:pt x="122329" y="219377"/>
                  </a:lnTo>
                  <a:lnTo>
                    <a:pt x="124505" y="220274"/>
                  </a:lnTo>
                  <a:lnTo>
                    <a:pt x="126681" y="220147"/>
                  </a:lnTo>
                  <a:lnTo>
                    <a:pt x="131034" y="218070"/>
                  </a:lnTo>
                  <a:lnTo>
                    <a:pt x="131760" y="215775"/>
                  </a:lnTo>
                  <a:lnTo>
                    <a:pt x="130630" y="209353"/>
                  </a:lnTo>
                  <a:lnTo>
                    <a:pt x="118778" y="184427"/>
                  </a:lnTo>
                  <a:lnTo>
                    <a:pt x="110831" y="173650"/>
                  </a:lnTo>
                  <a:lnTo>
                    <a:pt x="94728" y="162890"/>
                  </a:lnTo>
                  <a:lnTo>
                    <a:pt x="62505" y="148203"/>
                  </a:lnTo>
                  <a:lnTo>
                    <a:pt x="40974" y="144583"/>
                  </a:lnTo>
                  <a:lnTo>
                    <a:pt x="20650" y="144682"/>
                  </a:lnTo>
                  <a:lnTo>
                    <a:pt x="12306" y="147277"/>
                  </a:lnTo>
                  <a:lnTo>
                    <a:pt x="6178" y="152784"/>
                  </a:lnTo>
                  <a:lnTo>
                    <a:pt x="3528" y="156285"/>
                  </a:lnTo>
                  <a:lnTo>
                    <a:pt x="583" y="165980"/>
                  </a:lnTo>
                  <a:lnTo>
                    <a:pt x="0" y="176095"/>
                  </a:lnTo>
                  <a:lnTo>
                    <a:pt x="2160" y="183010"/>
                  </a:lnTo>
                  <a:lnTo>
                    <a:pt x="21325" y="194450"/>
                  </a:lnTo>
                  <a:lnTo>
                    <a:pt x="50607" y="205378"/>
                  </a:lnTo>
                  <a:lnTo>
                    <a:pt x="75836" y="207931"/>
                  </a:lnTo>
                  <a:lnTo>
                    <a:pt x="105244" y="207962"/>
                  </a:lnTo>
                  <a:lnTo>
                    <a:pt x="132665" y="204423"/>
                  </a:lnTo>
                  <a:lnTo>
                    <a:pt x="158449" y="201601"/>
                  </a:lnTo>
                  <a:lnTo>
                    <a:pt x="188969" y="188379"/>
                  </a:lnTo>
                  <a:lnTo>
                    <a:pt x="215801" y="171791"/>
                  </a:lnTo>
                  <a:lnTo>
                    <a:pt x="227028" y="158872"/>
                  </a:lnTo>
                  <a:lnTo>
                    <a:pt x="230546" y="150197"/>
                  </a:lnTo>
                  <a:lnTo>
                    <a:pt x="232803" y="125866"/>
                  </a:lnTo>
                  <a:lnTo>
                    <a:pt x="229727" y="108495"/>
                  </a:lnTo>
                  <a:lnTo>
                    <a:pt x="226584" y="104987"/>
                  </a:lnTo>
                  <a:lnTo>
                    <a:pt x="217285" y="101090"/>
                  </a:lnTo>
                  <a:lnTo>
                    <a:pt x="207830" y="101293"/>
                  </a:lnTo>
                  <a:lnTo>
                    <a:pt x="189933" y="107337"/>
                  </a:lnTo>
                  <a:lnTo>
                    <a:pt x="176788" y="116874"/>
                  </a:lnTo>
                  <a:lnTo>
                    <a:pt x="171931" y="124758"/>
                  </a:lnTo>
                  <a:lnTo>
                    <a:pt x="168812" y="141645"/>
                  </a:lnTo>
                  <a:lnTo>
                    <a:pt x="176127" y="152216"/>
                  </a:lnTo>
                  <a:lnTo>
                    <a:pt x="196565" y="168473"/>
                  </a:lnTo>
                  <a:lnTo>
                    <a:pt x="226010" y="183502"/>
                  </a:lnTo>
                  <a:lnTo>
                    <a:pt x="253115" y="194596"/>
                  </a:lnTo>
                  <a:lnTo>
                    <a:pt x="280659" y="200140"/>
                  </a:lnTo>
                  <a:lnTo>
                    <a:pt x="313070" y="202014"/>
                  </a:lnTo>
                  <a:lnTo>
                    <a:pt x="324799" y="202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"/>
            <p:cNvSpPr/>
            <p:nvPr>
              <p:custDataLst>
                <p:tags r:id="rId47"/>
              </p:custDataLst>
            </p:nvPr>
          </p:nvSpPr>
          <p:spPr>
            <a:xfrm>
              <a:off x="5196186" y="823543"/>
              <a:ext cx="139992" cy="87705"/>
            </a:xfrm>
            <a:custGeom>
              <a:avLst/>
              <a:gdLst/>
              <a:ahLst/>
              <a:cxnLst/>
              <a:rect l="0" t="0" r="0" b="0"/>
              <a:pathLst>
                <a:path w="139992" h="87705">
                  <a:moveTo>
                    <a:pt x="9363" y="32074"/>
                  </a:moveTo>
                  <a:lnTo>
                    <a:pt x="9363" y="32074"/>
                  </a:lnTo>
                  <a:lnTo>
                    <a:pt x="9363" y="41165"/>
                  </a:lnTo>
                  <a:lnTo>
                    <a:pt x="7427" y="45307"/>
                  </a:lnTo>
                  <a:lnTo>
                    <a:pt x="4149" y="51018"/>
                  </a:lnTo>
                  <a:lnTo>
                    <a:pt x="272" y="60814"/>
                  </a:lnTo>
                  <a:lnTo>
                    <a:pt x="0" y="72424"/>
                  </a:lnTo>
                  <a:lnTo>
                    <a:pt x="944" y="78569"/>
                  </a:lnTo>
                  <a:lnTo>
                    <a:pt x="3025" y="82665"/>
                  </a:lnTo>
                  <a:lnTo>
                    <a:pt x="5863" y="85396"/>
                  </a:lnTo>
                  <a:lnTo>
                    <a:pt x="9207" y="87216"/>
                  </a:lnTo>
                  <a:lnTo>
                    <a:pt x="11436" y="87704"/>
                  </a:lnTo>
                  <a:lnTo>
                    <a:pt x="12922" y="87304"/>
                  </a:lnTo>
                  <a:lnTo>
                    <a:pt x="13912" y="86311"/>
                  </a:lnTo>
                  <a:lnTo>
                    <a:pt x="15013" y="83273"/>
                  </a:lnTo>
                  <a:lnTo>
                    <a:pt x="15307" y="81446"/>
                  </a:lnTo>
                  <a:lnTo>
                    <a:pt x="26156" y="56961"/>
                  </a:lnTo>
                  <a:lnTo>
                    <a:pt x="29164" y="45312"/>
                  </a:lnTo>
                  <a:lnTo>
                    <a:pt x="44856" y="24072"/>
                  </a:lnTo>
                  <a:lnTo>
                    <a:pt x="57069" y="13278"/>
                  </a:lnTo>
                  <a:lnTo>
                    <a:pt x="79539" y="3846"/>
                  </a:lnTo>
                  <a:lnTo>
                    <a:pt x="110178" y="0"/>
                  </a:lnTo>
                  <a:lnTo>
                    <a:pt x="139991" y="5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"/>
            <p:cNvSpPr/>
            <p:nvPr>
              <p:custDataLst>
                <p:tags r:id="rId48"/>
              </p:custDataLst>
            </p:nvPr>
          </p:nvSpPr>
          <p:spPr>
            <a:xfrm>
              <a:off x="5344954" y="809897"/>
              <a:ext cx="134102" cy="137161"/>
            </a:xfrm>
            <a:custGeom>
              <a:avLst/>
              <a:gdLst/>
              <a:ahLst/>
              <a:cxnLst/>
              <a:rect l="0" t="0" r="0" b="0"/>
              <a:pathLst>
                <a:path w="134102" h="137161">
                  <a:moveTo>
                    <a:pt x="102257" y="0"/>
                  </a:moveTo>
                  <a:lnTo>
                    <a:pt x="102257" y="0"/>
                  </a:lnTo>
                  <a:lnTo>
                    <a:pt x="95323" y="3467"/>
                  </a:lnTo>
                  <a:lnTo>
                    <a:pt x="63517" y="8063"/>
                  </a:lnTo>
                  <a:lnTo>
                    <a:pt x="34234" y="12405"/>
                  </a:lnTo>
                  <a:lnTo>
                    <a:pt x="13724" y="13594"/>
                  </a:lnTo>
                  <a:lnTo>
                    <a:pt x="5336" y="16444"/>
                  </a:lnTo>
                  <a:lnTo>
                    <a:pt x="2809" y="18945"/>
                  </a:lnTo>
                  <a:lnTo>
                    <a:pt x="0" y="25595"/>
                  </a:lnTo>
                  <a:lnTo>
                    <a:pt x="703" y="28675"/>
                  </a:lnTo>
                  <a:lnTo>
                    <a:pt x="5355" y="34032"/>
                  </a:lnTo>
                  <a:lnTo>
                    <a:pt x="33348" y="52719"/>
                  </a:lnTo>
                  <a:lnTo>
                    <a:pt x="59342" y="65453"/>
                  </a:lnTo>
                  <a:lnTo>
                    <a:pt x="86155" y="76483"/>
                  </a:lnTo>
                  <a:lnTo>
                    <a:pt x="105954" y="86283"/>
                  </a:lnTo>
                  <a:lnTo>
                    <a:pt x="128736" y="101647"/>
                  </a:lnTo>
                  <a:lnTo>
                    <a:pt x="132169" y="106378"/>
                  </a:lnTo>
                  <a:lnTo>
                    <a:pt x="134101" y="116589"/>
                  </a:lnTo>
                  <a:lnTo>
                    <a:pt x="132195" y="120543"/>
                  </a:lnTo>
                  <a:lnTo>
                    <a:pt x="124271" y="128807"/>
                  </a:lnTo>
                  <a:lnTo>
                    <a:pt x="113493" y="133448"/>
                  </a:lnTo>
                  <a:lnTo>
                    <a:pt x="81697" y="136671"/>
                  </a:lnTo>
                  <a:lnTo>
                    <a:pt x="50006" y="137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"/>
            <p:cNvSpPr/>
            <p:nvPr>
              <p:custDataLst>
                <p:tags r:id="rId49"/>
              </p:custDataLst>
            </p:nvPr>
          </p:nvSpPr>
          <p:spPr>
            <a:xfrm>
              <a:off x="4284617" y="1025434"/>
              <a:ext cx="1149533" cy="26127"/>
            </a:xfrm>
            <a:custGeom>
              <a:avLst/>
              <a:gdLst/>
              <a:ahLst/>
              <a:cxnLst/>
              <a:rect l="0" t="0" r="0" b="0"/>
              <a:pathLst>
                <a:path w="1149533" h="26127">
                  <a:moveTo>
                    <a:pt x="1149532" y="0"/>
                  </a:moveTo>
                  <a:lnTo>
                    <a:pt x="1149532" y="0"/>
                  </a:lnTo>
                  <a:lnTo>
                    <a:pt x="1118111" y="0"/>
                  </a:lnTo>
                  <a:lnTo>
                    <a:pt x="1088358" y="0"/>
                  </a:lnTo>
                  <a:lnTo>
                    <a:pt x="1062383" y="0"/>
                  </a:lnTo>
                  <a:lnTo>
                    <a:pt x="1039194" y="0"/>
                  </a:lnTo>
                  <a:lnTo>
                    <a:pt x="1014133" y="726"/>
                  </a:lnTo>
                  <a:lnTo>
                    <a:pt x="984430" y="4489"/>
                  </a:lnTo>
                  <a:lnTo>
                    <a:pt x="959340" y="6652"/>
                  </a:lnTo>
                  <a:lnTo>
                    <a:pt x="937277" y="9730"/>
                  </a:lnTo>
                  <a:lnTo>
                    <a:pt x="911021" y="13517"/>
                  </a:lnTo>
                  <a:lnTo>
                    <a:pt x="884595" y="16893"/>
                  </a:lnTo>
                  <a:lnTo>
                    <a:pt x="852673" y="18794"/>
                  </a:lnTo>
                  <a:lnTo>
                    <a:pt x="821281" y="20083"/>
                  </a:lnTo>
                  <a:lnTo>
                    <a:pt x="792547" y="24013"/>
                  </a:lnTo>
                  <a:lnTo>
                    <a:pt x="761375" y="25500"/>
                  </a:lnTo>
                  <a:lnTo>
                    <a:pt x="729158" y="25940"/>
                  </a:lnTo>
                  <a:lnTo>
                    <a:pt x="707489" y="26043"/>
                  </a:lnTo>
                  <a:lnTo>
                    <a:pt x="683829" y="26089"/>
                  </a:lnTo>
                  <a:lnTo>
                    <a:pt x="659524" y="26110"/>
                  </a:lnTo>
                  <a:lnTo>
                    <a:pt x="636627" y="26119"/>
                  </a:lnTo>
                  <a:lnTo>
                    <a:pt x="610484" y="26123"/>
                  </a:lnTo>
                  <a:lnTo>
                    <a:pt x="582658" y="25399"/>
                  </a:lnTo>
                  <a:lnTo>
                    <a:pt x="555776" y="22658"/>
                  </a:lnTo>
                  <a:lnTo>
                    <a:pt x="529315" y="20956"/>
                  </a:lnTo>
                  <a:lnTo>
                    <a:pt x="502314" y="19474"/>
                  </a:lnTo>
                  <a:lnTo>
                    <a:pt x="473380" y="16396"/>
                  </a:lnTo>
                  <a:lnTo>
                    <a:pt x="445523" y="14544"/>
                  </a:lnTo>
                  <a:lnTo>
                    <a:pt x="417176" y="13721"/>
                  </a:lnTo>
                  <a:lnTo>
                    <a:pt x="385225" y="13356"/>
                  </a:lnTo>
                  <a:lnTo>
                    <a:pt x="353607" y="13193"/>
                  </a:lnTo>
                  <a:lnTo>
                    <a:pt x="321896" y="13121"/>
                  </a:lnTo>
                  <a:lnTo>
                    <a:pt x="305312" y="13102"/>
                  </a:lnTo>
                  <a:lnTo>
                    <a:pt x="288450" y="13089"/>
                  </a:lnTo>
                  <a:lnTo>
                    <a:pt x="256168" y="13075"/>
                  </a:lnTo>
                  <a:lnTo>
                    <a:pt x="226338" y="13068"/>
                  </a:lnTo>
                  <a:lnTo>
                    <a:pt x="200985" y="13065"/>
                  </a:lnTo>
                  <a:lnTo>
                    <a:pt x="175687" y="13064"/>
                  </a:lnTo>
                  <a:lnTo>
                    <a:pt x="149929" y="13063"/>
                  </a:lnTo>
                  <a:lnTo>
                    <a:pt x="123967" y="13063"/>
                  </a:lnTo>
                  <a:lnTo>
                    <a:pt x="99849" y="14998"/>
                  </a:lnTo>
                  <a:lnTo>
                    <a:pt x="77035" y="17552"/>
                  </a:lnTo>
                  <a:lnTo>
                    <a:pt x="45242" y="19715"/>
                  </a:lnTo>
                  <a:lnTo>
                    <a:pt x="0" y="26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20" name="SMARTInkShape-28"/>
          <p:cNvSpPr/>
          <p:nvPr>
            <p:custDataLst>
              <p:tags r:id="rId1"/>
            </p:custDataLst>
          </p:nvPr>
        </p:nvSpPr>
        <p:spPr>
          <a:xfrm>
            <a:off x="2514600" y="1077686"/>
            <a:ext cx="1162596" cy="45721"/>
          </a:xfrm>
          <a:custGeom>
            <a:avLst/>
            <a:gdLst/>
            <a:ahLst/>
            <a:cxnLst/>
            <a:rect l="0" t="0" r="0" b="0"/>
            <a:pathLst>
              <a:path w="1162596" h="45721">
                <a:moveTo>
                  <a:pt x="1162595" y="0"/>
                </a:moveTo>
                <a:lnTo>
                  <a:pt x="1162595" y="0"/>
                </a:lnTo>
                <a:lnTo>
                  <a:pt x="1131009" y="0"/>
                </a:lnTo>
                <a:lnTo>
                  <a:pt x="1102599" y="4488"/>
                </a:lnTo>
                <a:lnTo>
                  <a:pt x="1080775" y="5623"/>
                </a:lnTo>
                <a:lnTo>
                  <a:pt x="1058497" y="6128"/>
                </a:lnTo>
                <a:lnTo>
                  <a:pt x="1035775" y="6352"/>
                </a:lnTo>
                <a:lnTo>
                  <a:pt x="1011162" y="6451"/>
                </a:lnTo>
                <a:lnTo>
                  <a:pt x="983773" y="8431"/>
                </a:lnTo>
                <a:lnTo>
                  <a:pt x="955392" y="11004"/>
                </a:lnTo>
                <a:lnTo>
                  <a:pt x="928265" y="12148"/>
                </a:lnTo>
                <a:lnTo>
                  <a:pt x="901693" y="12656"/>
                </a:lnTo>
                <a:lnTo>
                  <a:pt x="875370" y="12882"/>
                </a:lnTo>
                <a:lnTo>
                  <a:pt x="849156" y="12982"/>
                </a:lnTo>
                <a:lnTo>
                  <a:pt x="822991" y="13027"/>
                </a:lnTo>
                <a:lnTo>
                  <a:pt x="797574" y="13047"/>
                </a:lnTo>
                <a:lnTo>
                  <a:pt x="774182" y="13055"/>
                </a:lnTo>
                <a:lnTo>
                  <a:pt x="749755" y="13059"/>
                </a:lnTo>
                <a:lnTo>
                  <a:pt x="724384" y="13061"/>
                </a:lnTo>
                <a:lnTo>
                  <a:pt x="698594" y="13062"/>
                </a:lnTo>
                <a:lnTo>
                  <a:pt x="672618" y="13062"/>
                </a:lnTo>
                <a:lnTo>
                  <a:pt x="646559" y="13788"/>
                </a:lnTo>
                <a:lnTo>
                  <a:pt x="620462" y="16530"/>
                </a:lnTo>
                <a:lnTo>
                  <a:pt x="592414" y="18232"/>
                </a:lnTo>
                <a:lnTo>
                  <a:pt x="563741" y="18989"/>
                </a:lnTo>
                <a:lnTo>
                  <a:pt x="536483" y="19325"/>
                </a:lnTo>
                <a:lnTo>
                  <a:pt x="505983" y="19474"/>
                </a:lnTo>
                <a:lnTo>
                  <a:pt x="473802" y="19541"/>
                </a:lnTo>
                <a:lnTo>
                  <a:pt x="442565" y="19570"/>
                </a:lnTo>
                <a:lnTo>
                  <a:pt x="413684" y="21519"/>
                </a:lnTo>
                <a:lnTo>
                  <a:pt x="385608" y="24078"/>
                </a:lnTo>
                <a:lnTo>
                  <a:pt x="356197" y="25215"/>
                </a:lnTo>
                <a:lnTo>
                  <a:pt x="326192" y="25721"/>
                </a:lnTo>
                <a:lnTo>
                  <a:pt x="296649" y="26671"/>
                </a:lnTo>
                <a:lnTo>
                  <a:pt x="269004" y="29513"/>
                </a:lnTo>
                <a:lnTo>
                  <a:pt x="240268" y="31259"/>
                </a:lnTo>
                <a:lnTo>
                  <a:pt x="210563" y="32036"/>
                </a:lnTo>
                <a:lnTo>
                  <a:pt x="180427" y="32381"/>
                </a:lnTo>
                <a:lnTo>
                  <a:pt x="152036" y="34469"/>
                </a:lnTo>
                <a:lnTo>
                  <a:pt x="124903" y="37091"/>
                </a:lnTo>
                <a:lnTo>
                  <a:pt x="98330" y="38256"/>
                </a:lnTo>
                <a:lnTo>
                  <a:pt x="73940" y="40709"/>
                </a:lnTo>
                <a:lnTo>
                  <a:pt x="41745" y="44235"/>
                </a:lnTo>
                <a:lnTo>
                  <a:pt x="0" y="457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SMARTInkShape-29"/>
          <p:cNvSpPr/>
          <p:nvPr>
            <p:custDataLst>
              <p:tags r:id="rId2"/>
            </p:custDataLst>
          </p:nvPr>
        </p:nvSpPr>
        <p:spPr>
          <a:xfrm>
            <a:off x="1077686" y="1136469"/>
            <a:ext cx="574766" cy="26126"/>
          </a:xfrm>
          <a:custGeom>
            <a:avLst/>
            <a:gdLst/>
            <a:ahLst/>
            <a:cxnLst/>
            <a:rect l="0" t="0" r="0" b="0"/>
            <a:pathLst>
              <a:path w="574766" h="26126">
                <a:moveTo>
                  <a:pt x="574765" y="0"/>
                </a:moveTo>
                <a:lnTo>
                  <a:pt x="574765" y="0"/>
                </a:lnTo>
                <a:lnTo>
                  <a:pt x="550494" y="0"/>
                </a:lnTo>
                <a:lnTo>
                  <a:pt x="519225" y="725"/>
                </a:lnTo>
                <a:lnTo>
                  <a:pt x="495410" y="3467"/>
                </a:lnTo>
                <a:lnTo>
                  <a:pt x="465957" y="5169"/>
                </a:lnTo>
                <a:lnTo>
                  <a:pt x="433515" y="5926"/>
                </a:lnTo>
                <a:lnTo>
                  <a:pt x="416736" y="6127"/>
                </a:lnTo>
                <a:lnTo>
                  <a:pt x="399744" y="6262"/>
                </a:lnTo>
                <a:lnTo>
                  <a:pt x="382610" y="7077"/>
                </a:lnTo>
                <a:lnTo>
                  <a:pt x="365382" y="8347"/>
                </a:lnTo>
                <a:lnTo>
                  <a:pt x="348091" y="9919"/>
                </a:lnTo>
                <a:lnTo>
                  <a:pt x="330757" y="10966"/>
                </a:lnTo>
                <a:lnTo>
                  <a:pt x="313396" y="11665"/>
                </a:lnTo>
                <a:lnTo>
                  <a:pt x="296017" y="12131"/>
                </a:lnTo>
                <a:lnTo>
                  <a:pt x="278624" y="13167"/>
                </a:lnTo>
                <a:lnTo>
                  <a:pt x="261224" y="14584"/>
                </a:lnTo>
                <a:lnTo>
                  <a:pt x="243818" y="16254"/>
                </a:lnTo>
                <a:lnTo>
                  <a:pt x="227134" y="17367"/>
                </a:lnTo>
                <a:lnTo>
                  <a:pt x="195049" y="18604"/>
                </a:lnTo>
                <a:lnTo>
                  <a:pt x="165791" y="19154"/>
                </a:lnTo>
                <a:lnTo>
                  <a:pt x="138274" y="20124"/>
                </a:lnTo>
                <a:lnTo>
                  <a:pt x="111529" y="22974"/>
                </a:lnTo>
                <a:lnTo>
                  <a:pt x="87064" y="24725"/>
                </a:lnTo>
                <a:lnTo>
                  <a:pt x="56760" y="25710"/>
                </a:lnTo>
                <a:lnTo>
                  <a:pt x="30122" y="26002"/>
                </a:lnTo>
                <a:lnTo>
                  <a:pt x="0" y="261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4" name="SMARTInkShape-30"/>
          <p:cNvSpPr/>
          <p:nvPr>
            <p:custDataLst>
              <p:tags r:id="rId3"/>
            </p:custDataLst>
          </p:nvPr>
        </p:nvSpPr>
        <p:spPr>
          <a:xfrm>
            <a:off x="1587137" y="927463"/>
            <a:ext cx="117567" cy="19595"/>
          </a:xfrm>
          <a:custGeom>
            <a:avLst/>
            <a:gdLst/>
            <a:ahLst/>
            <a:cxnLst/>
            <a:rect l="0" t="0" r="0" b="0"/>
            <a:pathLst>
              <a:path w="117567" h="19595">
                <a:moveTo>
                  <a:pt x="117566" y="0"/>
                </a:moveTo>
                <a:lnTo>
                  <a:pt x="117566" y="0"/>
                </a:lnTo>
                <a:lnTo>
                  <a:pt x="89147" y="0"/>
                </a:lnTo>
                <a:lnTo>
                  <a:pt x="59620" y="3467"/>
                </a:lnTo>
                <a:lnTo>
                  <a:pt x="28334" y="11140"/>
                </a:lnTo>
                <a:lnTo>
                  <a:pt x="0" y="195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27" name="SMARTInkShape-Group7"/>
          <p:cNvGrpSpPr/>
          <p:nvPr/>
        </p:nvGrpSpPr>
        <p:grpSpPr>
          <a:xfrm>
            <a:off x="5623560" y="842554"/>
            <a:ext cx="78378" cy="58784"/>
            <a:chOff x="5623560" y="842554"/>
            <a:chExt cx="78378" cy="58784"/>
          </a:xfrm>
        </p:grpSpPr>
        <p:sp>
          <p:nvSpPr>
            <p:cNvPr id="30725" name="SMARTInkShape-31"/>
            <p:cNvSpPr/>
            <p:nvPr>
              <p:custDataLst>
                <p:tags r:id="rId37"/>
              </p:custDataLst>
            </p:nvPr>
          </p:nvSpPr>
          <p:spPr>
            <a:xfrm>
              <a:off x="5623560" y="842554"/>
              <a:ext cx="39190" cy="19596"/>
            </a:xfrm>
            <a:custGeom>
              <a:avLst/>
              <a:gdLst/>
              <a:ahLst/>
              <a:cxnLst/>
              <a:rect l="0" t="0" r="0" b="0"/>
              <a:pathLst>
                <a:path w="39190" h="19596">
                  <a:moveTo>
                    <a:pt x="39189" y="19595"/>
                  </a:moveTo>
                  <a:lnTo>
                    <a:pt x="39189" y="19595"/>
                  </a:lnTo>
                  <a:lnTo>
                    <a:pt x="35721" y="12660"/>
                  </a:lnTo>
                  <a:lnTo>
                    <a:pt x="33248" y="106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6" name="SMARTInkShape-32"/>
            <p:cNvSpPr/>
            <p:nvPr>
              <p:custDataLst>
                <p:tags r:id="rId38"/>
              </p:custDataLst>
            </p:nvPr>
          </p:nvSpPr>
          <p:spPr>
            <a:xfrm>
              <a:off x="5656217" y="894806"/>
              <a:ext cx="45721" cy="6532"/>
            </a:xfrm>
            <a:custGeom>
              <a:avLst/>
              <a:gdLst/>
              <a:ahLst/>
              <a:cxnLst/>
              <a:rect l="0" t="0" r="0" b="0"/>
              <a:pathLst>
                <a:path w="45721" h="6532">
                  <a:moveTo>
                    <a:pt x="45720" y="0"/>
                  </a:moveTo>
                  <a:lnTo>
                    <a:pt x="45720" y="0"/>
                  </a:lnTo>
                  <a:lnTo>
                    <a:pt x="18654" y="3467"/>
                  </a:lnTo>
                  <a:lnTo>
                    <a:pt x="0" y="6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33" name="SMARTInkShape-Group8"/>
          <p:cNvGrpSpPr/>
          <p:nvPr/>
        </p:nvGrpSpPr>
        <p:grpSpPr>
          <a:xfrm>
            <a:off x="5951736" y="751114"/>
            <a:ext cx="292311" cy="209007"/>
            <a:chOff x="5951736" y="751114"/>
            <a:chExt cx="292311" cy="209007"/>
          </a:xfrm>
        </p:grpSpPr>
        <p:sp>
          <p:nvSpPr>
            <p:cNvPr id="30728" name="SMARTInkShape-33"/>
            <p:cNvSpPr/>
            <p:nvPr>
              <p:custDataLst>
                <p:tags r:id="rId32"/>
              </p:custDataLst>
            </p:nvPr>
          </p:nvSpPr>
          <p:spPr>
            <a:xfrm>
              <a:off x="5951736" y="790303"/>
              <a:ext cx="148619" cy="150224"/>
            </a:xfrm>
            <a:custGeom>
              <a:avLst/>
              <a:gdLst/>
              <a:ahLst/>
              <a:cxnLst/>
              <a:rect l="0" t="0" r="0" b="0"/>
              <a:pathLst>
                <a:path w="148619" h="150224">
                  <a:moveTo>
                    <a:pt x="44115" y="0"/>
                  </a:moveTo>
                  <a:lnTo>
                    <a:pt x="44115" y="0"/>
                  </a:lnTo>
                  <a:lnTo>
                    <a:pt x="29906" y="9040"/>
                  </a:lnTo>
                  <a:lnTo>
                    <a:pt x="16876" y="20977"/>
                  </a:lnTo>
                  <a:lnTo>
                    <a:pt x="7314" y="50455"/>
                  </a:lnTo>
                  <a:lnTo>
                    <a:pt x="1360" y="76313"/>
                  </a:lnTo>
                  <a:lnTo>
                    <a:pt x="0" y="100908"/>
                  </a:lnTo>
                  <a:lnTo>
                    <a:pt x="4135" y="131158"/>
                  </a:lnTo>
                  <a:lnTo>
                    <a:pt x="6510" y="140056"/>
                  </a:lnTo>
                  <a:lnTo>
                    <a:pt x="8160" y="143445"/>
                  </a:lnTo>
                  <a:lnTo>
                    <a:pt x="9985" y="145704"/>
                  </a:lnTo>
                  <a:lnTo>
                    <a:pt x="13948" y="148215"/>
                  </a:lnTo>
                  <a:lnTo>
                    <a:pt x="38774" y="149826"/>
                  </a:lnTo>
                  <a:lnTo>
                    <a:pt x="66804" y="150105"/>
                  </a:lnTo>
                  <a:lnTo>
                    <a:pt x="93091" y="150188"/>
                  </a:lnTo>
                  <a:lnTo>
                    <a:pt x="125125" y="150218"/>
                  </a:lnTo>
                  <a:lnTo>
                    <a:pt x="148618" y="150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9" name="SMARTInkShape-34"/>
            <p:cNvSpPr/>
            <p:nvPr>
              <p:custDataLst>
                <p:tags r:id="rId33"/>
              </p:custDataLst>
            </p:nvPr>
          </p:nvSpPr>
          <p:spPr>
            <a:xfrm>
              <a:off x="5969726" y="836023"/>
              <a:ext cx="78378" cy="6532"/>
            </a:xfrm>
            <a:custGeom>
              <a:avLst/>
              <a:gdLst/>
              <a:ahLst/>
              <a:cxnLst/>
              <a:rect l="0" t="0" r="0" b="0"/>
              <a:pathLst>
                <a:path w="78378" h="6532">
                  <a:moveTo>
                    <a:pt x="0" y="6531"/>
                  </a:moveTo>
                  <a:lnTo>
                    <a:pt x="0" y="6531"/>
                  </a:lnTo>
                  <a:lnTo>
                    <a:pt x="6934" y="3064"/>
                  </a:lnTo>
                  <a:lnTo>
                    <a:pt x="33570" y="403"/>
                  </a:lnTo>
                  <a:lnTo>
                    <a:pt x="62430" y="80"/>
                  </a:lnTo>
                  <a:lnTo>
                    <a:pt x="783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0" name="SMARTInkShape-35"/>
            <p:cNvSpPr/>
            <p:nvPr>
              <p:custDataLst>
                <p:tags r:id="rId34"/>
              </p:custDataLst>
            </p:nvPr>
          </p:nvSpPr>
          <p:spPr>
            <a:xfrm>
              <a:off x="6021977" y="751114"/>
              <a:ext cx="39190" cy="19596"/>
            </a:xfrm>
            <a:custGeom>
              <a:avLst/>
              <a:gdLst/>
              <a:ahLst/>
              <a:cxnLst/>
              <a:rect l="0" t="0" r="0" b="0"/>
              <a:pathLst>
                <a:path w="39190" h="19596">
                  <a:moveTo>
                    <a:pt x="0" y="19595"/>
                  </a:moveTo>
                  <a:lnTo>
                    <a:pt x="0" y="19595"/>
                  </a:lnTo>
                  <a:lnTo>
                    <a:pt x="0" y="13971"/>
                  </a:lnTo>
                  <a:lnTo>
                    <a:pt x="10402" y="6398"/>
                  </a:lnTo>
                  <a:lnTo>
                    <a:pt x="391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1" name="SMARTInkShape-36"/>
            <p:cNvSpPr/>
            <p:nvPr>
              <p:custDataLst>
                <p:tags r:id="rId35"/>
              </p:custDataLst>
            </p:nvPr>
          </p:nvSpPr>
          <p:spPr>
            <a:xfrm>
              <a:off x="6119949" y="849086"/>
              <a:ext cx="124098" cy="84909"/>
            </a:xfrm>
            <a:custGeom>
              <a:avLst/>
              <a:gdLst/>
              <a:ahLst/>
              <a:cxnLst/>
              <a:rect l="0" t="0" r="0" b="0"/>
              <a:pathLst>
                <a:path w="124098" h="84909">
                  <a:moveTo>
                    <a:pt x="0" y="0"/>
                  </a:moveTo>
                  <a:lnTo>
                    <a:pt x="0" y="0"/>
                  </a:lnTo>
                  <a:lnTo>
                    <a:pt x="0" y="3467"/>
                  </a:lnTo>
                  <a:lnTo>
                    <a:pt x="3467" y="12558"/>
                  </a:lnTo>
                  <a:lnTo>
                    <a:pt x="21569" y="33122"/>
                  </a:lnTo>
                  <a:lnTo>
                    <a:pt x="49043" y="52913"/>
                  </a:lnTo>
                  <a:lnTo>
                    <a:pt x="78814" y="70284"/>
                  </a:lnTo>
                  <a:lnTo>
                    <a:pt x="124097" y="84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2" name="SMARTInkShape-37"/>
            <p:cNvSpPr/>
            <p:nvPr>
              <p:custDataLst>
                <p:tags r:id="rId36"/>
              </p:custDataLst>
            </p:nvPr>
          </p:nvSpPr>
          <p:spPr>
            <a:xfrm>
              <a:off x="6087291" y="875211"/>
              <a:ext cx="150224" cy="84910"/>
            </a:xfrm>
            <a:custGeom>
              <a:avLst/>
              <a:gdLst/>
              <a:ahLst/>
              <a:cxnLst/>
              <a:rect l="0" t="0" r="0" b="0"/>
              <a:pathLst>
                <a:path w="150224" h="84910">
                  <a:moveTo>
                    <a:pt x="150223" y="0"/>
                  </a:moveTo>
                  <a:lnTo>
                    <a:pt x="150223" y="0"/>
                  </a:lnTo>
                  <a:lnTo>
                    <a:pt x="124152" y="5941"/>
                  </a:lnTo>
                  <a:lnTo>
                    <a:pt x="95246" y="16355"/>
                  </a:lnTo>
                  <a:lnTo>
                    <a:pt x="68700" y="28634"/>
                  </a:lnTo>
                  <a:lnTo>
                    <a:pt x="39858" y="45786"/>
                  </a:lnTo>
                  <a:lnTo>
                    <a:pt x="12560" y="63737"/>
                  </a:lnTo>
                  <a:lnTo>
                    <a:pt x="0" y="84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40" name="SMARTInkShape-Group9"/>
          <p:cNvGrpSpPr/>
          <p:nvPr/>
        </p:nvGrpSpPr>
        <p:grpSpPr>
          <a:xfrm>
            <a:off x="6453051" y="720006"/>
            <a:ext cx="916365" cy="218650"/>
            <a:chOff x="6453051" y="720006"/>
            <a:chExt cx="916365" cy="218650"/>
          </a:xfrm>
        </p:grpSpPr>
        <p:sp>
          <p:nvSpPr>
            <p:cNvPr id="30734" name="SMARTInkShape-38"/>
            <p:cNvSpPr/>
            <p:nvPr>
              <p:custDataLst>
                <p:tags r:id="rId26"/>
              </p:custDataLst>
            </p:nvPr>
          </p:nvSpPr>
          <p:spPr>
            <a:xfrm>
              <a:off x="6545693" y="783771"/>
              <a:ext cx="44519" cy="154885"/>
            </a:xfrm>
            <a:custGeom>
              <a:avLst/>
              <a:gdLst/>
              <a:ahLst/>
              <a:cxnLst/>
              <a:rect l="0" t="0" r="0" b="0"/>
              <a:pathLst>
                <a:path w="44519" h="154885">
                  <a:moveTo>
                    <a:pt x="44518" y="0"/>
                  </a:moveTo>
                  <a:lnTo>
                    <a:pt x="44518" y="0"/>
                  </a:lnTo>
                  <a:lnTo>
                    <a:pt x="41051" y="3468"/>
                  </a:lnTo>
                  <a:lnTo>
                    <a:pt x="27438" y="31999"/>
                  </a:lnTo>
                  <a:lnTo>
                    <a:pt x="12848" y="60604"/>
                  </a:lnTo>
                  <a:lnTo>
                    <a:pt x="4880" y="90510"/>
                  </a:lnTo>
                  <a:lnTo>
                    <a:pt x="0" y="120850"/>
                  </a:lnTo>
                  <a:lnTo>
                    <a:pt x="4527" y="150443"/>
                  </a:lnTo>
                  <a:lnTo>
                    <a:pt x="5520" y="152547"/>
                  </a:lnTo>
                  <a:lnTo>
                    <a:pt x="6909" y="153949"/>
                  </a:lnTo>
                  <a:lnTo>
                    <a:pt x="8560" y="154884"/>
                  </a:lnTo>
                  <a:lnTo>
                    <a:pt x="9660" y="154782"/>
                  </a:lnTo>
                  <a:lnTo>
                    <a:pt x="11862" y="150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5" name="SMARTInkShape-39"/>
            <p:cNvSpPr/>
            <p:nvPr>
              <p:custDataLst>
                <p:tags r:id="rId27"/>
              </p:custDataLst>
            </p:nvPr>
          </p:nvSpPr>
          <p:spPr>
            <a:xfrm>
              <a:off x="6453051" y="720006"/>
              <a:ext cx="272881" cy="213490"/>
            </a:xfrm>
            <a:custGeom>
              <a:avLst/>
              <a:gdLst/>
              <a:ahLst/>
              <a:cxnLst/>
              <a:rect l="0" t="0" r="0" b="0"/>
              <a:pathLst>
                <a:path w="272881" h="213490">
                  <a:moveTo>
                    <a:pt x="39189" y="31108"/>
                  </a:moveTo>
                  <a:lnTo>
                    <a:pt x="39189" y="31108"/>
                  </a:lnTo>
                  <a:lnTo>
                    <a:pt x="39189" y="22017"/>
                  </a:lnTo>
                  <a:lnTo>
                    <a:pt x="42656" y="12288"/>
                  </a:lnTo>
                  <a:lnTo>
                    <a:pt x="48229" y="6294"/>
                  </a:lnTo>
                  <a:lnTo>
                    <a:pt x="51747" y="3680"/>
                  </a:lnTo>
                  <a:lnTo>
                    <a:pt x="70568" y="0"/>
                  </a:lnTo>
                  <a:lnTo>
                    <a:pt x="94529" y="2377"/>
                  </a:lnTo>
                  <a:lnTo>
                    <a:pt x="126948" y="7678"/>
                  </a:lnTo>
                  <a:lnTo>
                    <a:pt x="149555" y="11744"/>
                  </a:lnTo>
                  <a:lnTo>
                    <a:pt x="180747" y="20049"/>
                  </a:lnTo>
                  <a:lnTo>
                    <a:pt x="206439" y="29767"/>
                  </a:lnTo>
                  <a:lnTo>
                    <a:pt x="234625" y="43019"/>
                  </a:lnTo>
                  <a:lnTo>
                    <a:pt x="251109" y="55361"/>
                  </a:lnTo>
                  <a:lnTo>
                    <a:pt x="269457" y="86833"/>
                  </a:lnTo>
                  <a:lnTo>
                    <a:pt x="272880" y="103983"/>
                  </a:lnTo>
                  <a:lnTo>
                    <a:pt x="270426" y="129788"/>
                  </a:lnTo>
                  <a:lnTo>
                    <a:pt x="261636" y="153480"/>
                  </a:lnTo>
                  <a:lnTo>
                    <a:pt x="237151" y="185152"/>
                  </a:lnTo>
                  <a:lnTo>
                    <a:pt x="214646" y="202271"/>
                  </a:lnTo>
                  <a:lnTo>
                    <a:pt x="202078" y="208297"/>
                  </a:lnTo>
                  <a:lnTo>
                    <a:pt x="175828" y="212302"/>
                  </a:lnTo>
                  <a:lnTo>
                    <a:pt x="148537" y="213489"/>
                  </a:lnTo>
                  <a:lnTo>
                    <a:pt x="126977" y="211831"/>
                  </a:lnTo>
                  <a:lnTo>
                    <a:pt x="104332" y="209401"/>
                  </a:lnTo>
                  <a:lnTo>
                    <a:pt x="75263" y="206581"/>
                  </a:lnTo>
                  <a:lnTo>
                    <a:pt x="47539" y="197924"/>
                  </a:lnTo>
                  <a:lnTo>
                    <a:pt x="0" y="187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6" name="SMARTInkShape-40"/>
            <p:cNvSpPr/>
            <p:nvPr>
              <p:custDataLst>
                <p:tags r:id="rId28"/>
              </p:custDataLst>
            </p:nvPr>
          </p:nvSpPr>
          <p:spPr>
            <a:xfrm>
              <a:off x="6734531" y="849086"/>
              <a:ext cx="156127" cy="57100"/>
            </a:xfrm>
            <a:custGeom>
              <a:avLst/>
              <a:gdLst/>
              <a:ahLst/>
              <a:cxnLst/>
              <a:rect l="0" t="0" r="0" b="0"/>
              <a:pathLst>
                <a:path w="156127" h="57100">
                  <a:moveTo>
                    <a:pt x="38560" y="0"/>
                  </a:moveTo>
                  <a:lnTo>
                    <a:pt x="38560" y="0"/>
                  </a:lnTo>
                  <a:lnTo>
                    <a:pt x="22205" y="725"/>
                  </a:lnTo>
                  <a:lnTo>
                    <a:pt x="14116" y="3467"/>
                  </a:lnTo>
                  <a:lnTo>
                    <a:pt x="1402" y="16025"/>
                  </a:lnTo>
                  <a:lnTo>
                    <a:pt x="0" y="20843"/>
                  </a:lnTo>
                  <a:lnTo>
                    <a:pt x="517" y="25507"/>
                  </a:lnTo>
                  <a:lnTo>
                    <a:pt x="2312" y="30067"/>
                  </a:lnTo>
                  <a:lnTo>
                    <a:pt x="13983" y="39005"/>
                  </a:lnTo>
                  <a:lnTo>
                    <a:pt x="44108" y="53102"/>
                  </a:lnTo>
                  <a:lnTo>
                    <a:pt x="67862" y="57099"/>
                  </a:lnTo>
                  <a:lnTo>
                    <a:pt x="89817" y="54817"/>
                  </a:lnTo>
                  <a:lnTo>
                    <a:pt x="120104" y="43549"/>
                  </a:lnTo>
                  <a:lnTo>
                    <a:pt x="127757" y="39918"/>
                  </a:lnTo>
                  <a:lnTo>
                    <a:pt x="156126" y="13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7" name="SMARTInkShape-41"/>
            <p:cNvSpPr/>
            <p:nvPr>
              <p:custDataLst>
                <p:tags r:id="rId29"/>
              </p:custDataLst>
            </p:nvPr>
          </p:nvSpPr>
          <p:spPr>
            <a:xfrm>
              <a:off x="6897188" y="836023"/>
              <a:ext cx="150224" cy="83077"/>
            </a:xfrm>
            <a:custGeom>
              <a:avLst/>
              <a:gdLst/>
              <a:ahLst/>
              <a:cxnLst/>
              <a:rect l="0" t="0" r="0" b="0"/>
              <a:pathLst>
                <a:path w="150224" h="83077">
                  <a:moveTo>
                    <a:pt x="0" y="32657"/>
                  </a:moveTo>
                  <a:lnTo>
                    <a:pt x="0" y="32657"/>
                  </a:lnTo>
                  <a:lnTo>
                    <a:pt x="0" y="39592"/>
                  </a:lnTo>
                  <a:lnTo>
                    <a:pt x="1937" y="44931"/>
                  </a:lnTo>
                  <a:lnTo>
                    <a:pt x="4490" y="49724"/>
                  </a:lnTo>
                  <a:lnTo>
                    <a:pt x="9730" y="67848"/>
                  </a:lnTo>
                  <a:lnTo>
                    <a:pt x="15452" y="75633"/>
                  </a:lnTo>
                  <a:lnTo>
                    <a:pt x="22834" y="80786"/>
                  </a:lnTo>
                  <a:lnTo>
                    <a:pt x="30953" y="83076"/>
                  </a:lnTo>
                  <a:lnTo>
                    <a:pt x="34424" y="82961"/>
                  </a:lnTo>
                  <a:lnTo>
                    <a:pt x="51024" y="75657"/>
                  </a:lnTo>
                  <a:lnTo>
                    <a:pt x="77890" y="46257"/>
                  </a:lnTo>
                  <a:lnTo>
                    <a:pt x="102527" y="63222"/>
                  </a:lnTo>
                  <a:lnTo>
                    <a:pt x="133720" y="70993"/>
                  </a:lnTo>
                  <a:lnTo>
                    <a:pt x="141921" y="71467"/>
                  </a:lnTo>
                  <a:lnTo>
                    <a:pt x="144688" y="70141"/>
                  </a:lnTo>
                  <a:lnTo>
                    <a:pt x="146533" y="67807"/>
                  </a:lnTo>
                  <a:lnTo>
                    <a:pt x="148583" y="59891"/>
                  </a:lnTo>
                  <a:lnTo>
                    <a:pt x="150007" y="29882"/>
                  </a:lnTo>
                  <a:lnTo>
                    <a:pt x="1502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8" name="SMARTInkShape-42"/>
            <p:cNvSpPr/>
            <p:nvPr>
              <p:custDataLst>
                <p:tags r:id="rId30"/>
              </p:custDataLst>
            </p:nvPr>
          </p:nvSpPr>
          <p:spPr>
            <a:xfrm>
              <a:off x="7106276" y="849326"/>
              <a:ext cx="97891" cy="58544"/>
            </a:xfrm>
            <a:custGeom>
              <a:avLst/>
              <a:gdLst/>
              <a:ahLst/>
              <a:cxnLst/>
              <a:rect l="0" t="0" r="0" b="0"/>
              <a:pathLst>
                <a:path w="97891" h="58544">
                  <a:moveTo>
                    <a:pt x="19512" y="6291"/>
                  </a:moveTo>
                  <a:lnTo>
                    <a:pt x="19512" y="6291"/>
                  </a:lnTo>
                  <a:lnTo>
                    <a:pt x="8215" y="30821"/>
                  </a:lnTo>
                  <a:lnTo>
                    <a:pt x="5957" y="46130"/>
                  </a:lnTo>
                  <a:lnTo>
                    <a:pt x="4670" y="46639"/>
                  </a:lnTo>
                  <a:lnTo>
                    <a:pt x="3085" y="46252"/>
                  </a:lnTo>
                  <a:lnTo>
                    <a:pt x="2030" y="45269"/>
                  </a:lnTo>
                  <a:lnTo>
                    <a:pt x="856" y="42241"/>
                  </a:lnTo>
                  <a:lnTo>
                    <a:pt x="0" y="30147"/>
                  </a:lnTo>
                  <a:lnTo>
                    <a:pt x="6877" y="16746"/>
                  </a:lnTo>
                  <a:lnTo>
                    <a:pt x="18107" y="5922"/>
                  </a:lnTo>
                  <a:lnTo>
                    <a:pt x="26387" y="2498"/>
                  </a:lnTo>
                  <a:lnTo>
                    <a:pt x="57369" y="0"/>
                  </a:lnTo>
                  <a:lnTo>
                    <a:pt x="65367" y="592"/>
                  </a:lnTo>
                  <a:lnTo>
                    <a:pt x="67499" y="1766"/>
                  </a:lnTo>
                  <a:lnTo>
                    <a:pt x="72436" y="8821"/>
                  </a:lnTo>
                  <a:lnTo>
                    <a:pt x="82012" y="28396"/>
                  </a:lnTo>
                  <a:lnTo>
                    <a:pt x="84719" y="40498"/>
                  </a:lnTo>
                  <a:lnTo>
                    <a:pt x="89794" y="49003"/>
                  </a:lnTo>
                  <a:lnTo>
                    <a:pt x="97890" y="585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9" name="SMARTInkShape-43"/>
            <p:cNvSpPr/>
            <p:nvPr>
              <p:custDataLst>
                <p:tags r:id="rId31"/>
              </p:custDataLst>
            </p:nvPr>
          </p:nvSpPr>
          <p:spPr>
            <a:xfrm>
              <a:off x="7276011" y="819197"/>
              <a:ext cx="93405" cy="104340"/>
            </a:xfrm>
            <a:custGeom>
              <a:avLst/>
              <a:gdLst/>
              <a:ahLst/>
              <a:cxnLst/>
              <a:rect l="0" t="0" r="0" b="0"/>
              <a:pathLst>
                <a:path w="93405" h="104340">
                  <a:moveTo>
                    <a:pt x="65315" y="3763"/>
                  </a:moveTo>
                  <a:lnTo>
                    <a:pt x="65315" y="3763"/>
                  </a:lnTo>
                  <a:lnTo>
                    <a:pt x="44000" y="1828"/>
                  </a:lnTo>
                  <a:lnTo>
                    <a:pt x="32619" y="0"/>
                  </a:lnTo>
                  <a:lnTo>
                    <a:pt x="12458" y="3124"/>
                  </a:lnTo>
                  <a:lnTo>
                    <a:pt x="9757" y="4788"/>
                  </a:lnTo>
                  <a:lnTo>
                    <a:pt x="4821" y="10508"/>
                  </a:lnTo>
                  <a:lnTo>
                    <a:pt x="3939" y="12614"/>
                  </a:lnTo>
                  <a:lnTo>
                    <a:pt x="4078" y="14018"/>
                  </a:lnTo>
                  <a:lnTo>
                    <a:pt x="4896" y="14954"/>
                  </a:lnTo>
                  <a:lnTo>
                    <a:pt x="35817" y="34843"/>
                  </a:lnTo>
                  <a:lnTo>
                    <a:pt x="60561" y="48989"/>
                  </a:lnTo>
                  <a:lnTo>
                    <a:pt x="66501" y="51331"/>
                  </a:lnTo>
                  <a:lnTo>
                    <a:pt x="76970" y="59738"/>
                  </a:lnTo>
                  <a:lnTo>
                    <a:pt x="92049" y="79408"/>
                  </a:lnTo>
                  <a:lnTo>
                    <a:pt x="93298" y="83222"/>
                  </a:lnTo>
                  <a:lnTo>
                    <a:pt x="93404" y="86490"/>
                  </a:lnTo>
                  <a:lnTo>
                    <a:pt x="92750" y="89394"/>
                  </a:lnTo>
                  <a:lnTo>
                    <a:pt x="88152" y="94557"/>
                  </a:lnTo>
                  <a:lnTo>
                    <a:pt x="79819" y="99270"/>
                  </a:lnTo>
                  <a:lnTo>
                    <a:pt x="66439" y="103784"/>
                  </a:lnTo>
                  <a:lnTo>
                    <a:pt x="52752" y="104339"/>
                  </a:lnTo>
                  <a:lnTo>
                    <a:pt x="0" y="8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49" name="SMARTInkShape-Group10"/>
          <p:cNvGrpSpPr/>
          <p:nvPr/>
        </p:nvGrpSpPr>
        <p:grpSpPr>
          <a:xfrm>
            <a:off x="7531507" y="731520"/>
            <a:ext cx="1253266" cy="344498"/>
            <a:chOff x="7531507" y="731520"/>
            <a:chExt cx="1253266" cy="344498"/>
          </a:xfrm>
        </p:grpSpPr>
        <p:sp>
          <p:nvSpPr>
            <p:cNvPr id="30741" name="SMARTInkShape-44"/>
            <p:cNvSpPr/>
            <p:nvPr>
              <p:custDataLst>
                <p:tags r:id="rId18"/>
              </p:custDataLst>
            </p:nvPr>
          </p:nvSpPr>
          <p:spPr>
            <a:xfrm>
              <a:off x="7531507" y="731520"/>
              <a:ext cx="204144" cy="202267"/>
            </a:xfrm>
            <a:custGeom>
              <a:avLst/>
              <a:gdLst/>
              <a:ahLst/>
              <a:cxnLst/>
              <a:rect l="0" t="0" r="0" b="0"/>
              <a:pathLst>
                <a:path w="204144" h="202267">
                  <a:moveTo>
                    <a:pt x="162516" y="0"/>
                  </a:moveTo>
                  <a:lnTo>
                    <a:pt x="162516" y="0"/>
                  </a:lnTo>
                  <a:lnTo>
                    <a:pt x="159048" y="0"/>
                  </a:lnTo>
                  <a:lnTo>
                    <a:pt x="158027" y="1451"/>
                  </a:lnTo>
                  <a:lnTo>
                    <a:pt x="156253" y="14714"/>
                  </a:lnTo>
                  <a:lnTo>
                    <a:pt x="156763" y="32822"/>
                  </a:lnTo>
                  <a:lnTo>
                    <a:pt x="162640" y="49707"/>
                  </a:lnTo>
                  <a:lnTo>
                    <a:pt x="166826" y="56497"/>
                  </a:lnTo>
                  <a:lnTo>
                    <a:pt x="168961" y="64928"/>
                  </a:lnTo>
                  <a:lnTo>
                    <a:pt x="169040" y="54033"/>
                  </a:lnTo>
                  <a:lnTo>
                    <a:pt x="172513" y="49312"/>
                  </a:lnTo>
                  <a:lnTo>
                    <a:pt x="179462" y="41215"/>
                  </a:lnTo>
                  <a:lnTo>
                    <a:pt x="181326" y="34790"/>
                  </a:lnTo>
                  <a:lnTo>
                    <a:pt x="181761" y="30460"/>
                  </a:lnTo>
                  <a:lnTo>
                    <a:pt x="176150" y="24182"/>
                  </a:lnTo>
                  <a:lnTo>
                    <a:pt x="171605" y="20475"/>
                  </a:lnTo>
                  <a:lnTo>
                    <a:pt x="147872" y="11792"/>
                  </a:lnTo>
                  <a:lnTo>
                    <a:pt x="117860" y="8090"/>
                  </a:lnTo>
                  <a:lnTo>
                    <a:pt x="92921" y="6993"/>
                  </a:lnTo>
                  <a:lnTo>
                    <a:pt x="61226" y="11837"/>
                  </a:lnTo>
                  <a:lnTo>
                    <a:pt x="30183" y="19543"/>
                  </a:lnTo>
                  <a:lnTo>
                    <a:pt x="21212" y="22716"/>
                  </a:lnTo>
                  <a:lnTo>
                    <a:pt x="8001" y="35517"/>
                  </a:lnTo>
                  <a:lnTo>
                    <a:pt x="1829" y="46164"/>
                  </a:lnTo>
                  <a:lnTo>
                    <a:pt x="0" y="53915"/>
                  </a:lnTo>
                  <a:lnTo>
                    <a:pt x="469" y="56263"/>
                  </a:lnTo>
                  <a:lnTo>
                    <a:pt x="2925" y="60808"/>
                  </a:lnTo>
                  <a:lnTo>
                    <a:pt x="15323" y="70914"/>
                  </a:lnTo>
                  <a:lnTo>
                    <a:pt x="47285" y="86434"/>
                  </a:lnTo>
                  <a:lnTo>
                    <a:pt x="73703" y="96488"/>
                  </a:lnTo>
                  <a:lnTo>
                    <a:pt x="104511" y="105999"/>
                  </a:lnTo>
                  <a:lnTo>
                    <a:pt x="136620" y="116074"/>
                  </a:lnTo>
                  <a:lnTo>
                    <a:pt x="165245" y="125590"/>
                  </a:lnTo>
                  <a:lnTo>
                    <a:pt x="187515" y="139538"/>
                  </a:lnTo>
                  <a:lnTo>
                    <a:pt x="202097" y="153588"/>
                  </a:lnTo>
                  <a:lnTo>
                    <a:pt x="204143" y="156821"/>
                  </a:lnTo>
                  <a:lnTo>
                    <a:pt x="204056" y="161153"/>
                  </a:lnTo>
                  <a:lnTo>
                    <a:pt x="200089" y="171772"/>
                  </a:lnTo>
                  <a:lnTo>
                    <a:pt x="193487" y="179878"/>
                  </a:lnTo>
                  <a:lnTo>
                    <a:pt x="173179" y="197133"/>
                  </a:lnTo>
                  <a:lnTo>
                    <a:pt x="160273" y="200892"/>
                  </a:lnTo>
                  <a:lnTo>
                    <a:pt x="131624" y="202266"/>
                  </a:lnTo>
                  <a:lnTo>
                    <a:pt x="107320" y="198945"/>
                  </a:lnTo>
                  <a:lnTo>
                    <a:pt x="84138" y="182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2" name="SMARTInkShape-45"/>
            <p:cNvSpPr/>
            <p:nvPr>
              <p:custDataLst>
                <p:tags r:id="rId19"/>
              </p:custDataLst>
            </p:nvPr>
          </p:nvSpPr>
          <p:spPr>
            <a:xfrm>
              <a:off x="7724307" y="849086"/>
              <a:ext cx="150579" cy="226932"/>
            </a:xfrm>
            <a:custGeom>
              <a:avLst/>
              <a:gdLst/>
              <a:ahLst/>
              <a:cxnLst/>
              <a:rect l="0" t="0" r="0" b="0"/>
              <a:pathLst>
                <a:path w="150579" h="226932">
                  <a:moveTo>
                    <a:pt x="21967" y="0"/>
                  </a:moveTo>
                  <a:lnTo>
                    <a:pt x="21967" y="0"/>
                  </a:lnTo>
                  <a:lnTo>
                    <a:pt x="990" y="20976"/>
                  </a:lnTo>
                  <a:lnTo>
                    <a:pt x="0" y="23418"/>
                  </a:lnTo>
                  <a:lnTo>
                    <a:pt x="65" y="25772"/>
                  </a:lnTo>
                  <a:lnTo>
                    <a:pt x="2073" y="30323"/>
                  </a:lnTo>
                  <a:lnTo>
                    <a:pt x="5385" y="34764"/>
                  </a:lnTo>
                  <a:lnTo>
                    <a:pt x="21730" y="41345"/>
                  </a:lnTo>
                  <a:lnTo>
                    <a:pt x="41492" y="44423"/>
                  </a:lnTo>
                  <a:lnTo>
                    <a:pt x="67673" y="40249"/>
                  </a:lnTo>
                  <a:lnTo>
                    <a:pt x="96875" y="30333"/>
                  </a:lnTo>
                  <a:lnTo>
                    <a:pt x="102431" y="26060"/>
                  </a:lnTo>
                  <a:lnTo>
                    <a:pt x="110054" y="15957"/>
                  </a:lnTo>
                  <a:lnTo>
                    <a:pt x="109720" y="14992"/>
                  </a:lnTo>
                  <a:lnTo>
                    <a:pt x="108771" y="14349"/>
                  </a:lnTo>
                  <a:lnTo>
                    <a:pt x="100503" y="13444"/>
                  </a:lnTo>
                  <a:lnTo>
                    <a:pt x="94851" y="15167"/>
                  </a:lnTo>
                  <a:lnTo>
                    <a:pt x="92328" y="16643"/>
                  </a:lnTo>
                  <a:lnTo>
                    <a:pt x="85309" y="32589"/>
                  </a:lnTo>
                  <a:lnTo>
                    <a:pt x="82101" y="48764"/>
                  </a:lnTo>
                  <a:lnTo>
                    <a:pt x="84618" y="66216"/>
                  </a:lnTo>
                  <a:lnTo>
                    <a:pt x="92696" y="87129"/>
                  </a:lnTo>
                  <a:lnTo>
                    <a:pt x="111656" y="117858"/>
                  </a:lnTo>
                  <a:lnTo>
                    <a:pt x="127888" y="148326"/>
                  </a:lnTo>
                  <a:lnTo>
                    <a:pt x="134358" y="158814"/>
                  </a:lnTo>
                  <a:lnTo>
                    <a:pt x="142382" y="187157"/>
                  </a:lnTo>
                  <a:lnTo>
                    <a:pt x="150578" y="213398"/>
                  </a:lnTo>
                  <a:lnTo>
                    <a:pt x="149764" y="220150"/>
                  </a:lnTo>
                  <a:lnTo>
                    <a:pt x="148530" y="222967"/>
                  </a:lnTo>
                  <a:lnTo>
                    <a:pt x="145531" y="224844"/>
                  </a:lnTo>
                  <a:lnTo>
                    <a:pt x="136393" y="226931"/>
                  </a:lnTo>
                  <a:lnTo>
                    <a:pt x="127011" y="225923"/>
                  </a:lnTo>
                  <a:lnTo>
                    <a:pt x="118002" y="222330"/>
                  </a:lnTo>
                  <a:lnTo>
                    <a:pt x="85360" y="193768"/>
                  </a:lnTo>
                  <a:lnTo>
                    <a:pt x="55029" y="161733"/>
                  </a:lnTo>
                  <a:lnTo>
                    <a:pt x="40755" y="140320"/>
                  </a:lnTo>
                  <a:lnTo>
                    <a:pt x="39572" y="135638"/>
                  </a:lnTo>
                  <a:lnTo>
                    <a:pt x="41156" y="116765"/>
                  </a:lnTo>
                  <a:lnTo>
                    <a:pt x="49122" y="109711"/>
                  </a:lnTo>
                  <a:lnTo>
                    <a:pt x="80267" y="91897"/>
                  </a:lnTo>
                  <a:lnTo>
                    <a:pt x="89244" y="88014"/>
                  </a:lnTo>
                  <a:lnTo>
                    <a:pt x="106876" y="84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3" name="SMARTInkShape-46"/>
            <p:cNvSpPr/>
            <p:nvPr>
              <p:custDataLst>
                <p:tags r:id="rId20"/>
              </p:custDataLst>
            </p:nvPr>
          </p:nvSpPr>
          <p:spPr>
            <a:xfrm>
              <a:off x="7873160" y="837561"/>
              <a:ext cx="82121" cy="71432"/>
            </a:xfrm>
            <a:custGeom>
              <a:avLst/>
              <a:gdLst/>
              <a:ahLst/>
              <a:cxnLst/>
              <a:rect l="0" t="0" r="0" b="0"/>
              <a:pathLst>
                <a:path w="82121" h="71432">
                  <a:moveTo>
                    <a:pt x="16806" y="24588"/>
                  </a:moveTo>
                  <a:lnTo>
                    <a:pt x="16806" y="24588"/>
                  </a:lnTo>
                  <a:lnTo>
                    <a:pt x="13338" y="24588"/>
                  </a:lnTo>
                  <a:lnTo>
                    <a:pt x="9701" y="30393"/>
                  </a:lnTo>
                  <a:lnTo>
                    <a:pt x="5508" y="43967"/>
                  </a:lnTo>
                  <a:lnTo>
                    <a:pt x="3846" y="69026"/>
                  </a:lnTo>
                  <a:lnTo>
                    <a:pt x="3086" y="70904"/>
                  </a:lnTo>
                  <a:lnTo>
                    <a:pt x="1854" y="71431"/>
                  </a:lnTo>
                  <a:lnTo>
                    <a:pt x="306" y="71057"/>
                  </a:lnTo>
                  <a:lnTo>
                    <a:pt x="0" y="69356"/>
                  </a:lnTo>
                  <a:lnTo>
                    <a:pt x="4343" y="38373"/>
                  </a:lnTo>
                  <a:lnTo>
                    <a:pt x="7154" y="25392"/>
                  </a:lnTo>
                  <a:lnTo>
                    <a:pt x="12758" y="15753"/>
                  </a:lnTo>
                  <a:lnTo>
                    <a:pt x="27159" y="1921"/>
                  </a:lnTo>
                  <a:lnTo>
                    <a:pt x="31809" y="0"/>
                  </a:lnTo>
                  <a:lnTo>
                    <a:pt x="34065" y="213"/>
                  </a:lnTo>
                  <a:lnTo>
                    <a:pt x="38507" y="2385"/>
                  </a:lnTo>
                  <a:lnTo>
                    <a:pt x="53087" y="27833"/>
                  </a:lnTo>
                  <a:lnTo>
                    <a:pt x="60953" y="46396"/>
                  </a:lnTo>
                  <a:lnTo>
                    <a:pt x="71314" y="59140"/>
                  </a:lnTo>
                  <a:lnTo>
                    <a:pt x="73465" y="59960"/>
                  </a:lnTo>
                  <a:lnTo>
                    <a:pt x="75624" y="59780"/>
                  </a:lnTo>
                  <a:lnTo>
                    <a:pt x="82120" y="57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4" name="SMARTInkShape-47"/>
            <p:cNvSpPr/>
            <p:nvPr>
              <p:custDataLst>
                <p:tags r:id="rId21"/>
              </p:custDataLst>
            </p:nvPr>
          </p:nvSpPr>
          <p:spPr>
            <a:xfrm>
              <a:off x="7990444" y="731520"/>
              <a:ext cx="154248" cy="208236"/>
            </a:xfrm>
            <a:custGeom>
              <a:avLst/>
              <a:gdLst/>
              <a:ahLst/>
              <a:cxnLst/>
              <a:rect l="0" t="0" r="0" b="0"/>
              <a:pathLst>
                <a:path w="154248" h="208236">
                  <a:moveTo>
                    <a:pt x="147716" y="0"/>
                  </a:moveTo>
                  <a:lnTo>
                    <a:pt x="147716" y="0"/>
                  </a:lnTo>
                  <a:lnTo>
                    <a:pt x="143227" y="10429"/>
                  </a:lnTo>
                  <a:lnTo>
                    <a:pt x="139653" y="34206"/>
                  </a:lnTo>
                  <a:lnTo>
                    <a:pt x="134200" y="61903"/>
                  </a:lnTo>
                  <a:lnTo>
                    <a:pt x="129322" y="90766"/>
                  </a:lnTo>
                  <a:lnTo>
                    <a:pt x="127633" y="121921"/>
                  </a:lnTo>
                  <a:lnTo>
                    <a:pt x="122999" y="149793"/>
                  </a:lnTo>
                  <a:lnTo>
                    <a:pt x="123943" y="173560"/>
                  </a:lnTo>
                  <a:lnTo>
                    <a:pt x="128819" y="195842"/>
                  </a:lnTo>
                  <a:lnTo>
                    <a:pt x="132786" y="203155"/>
                  </a:lnTo>
                  <a:lnTo>
                    <a:pt x="139936" y="208235"/>
                  </a:lnTo>
                  <a:lnTo>
                    <a:pt x="140351" y="207766"/>
                  </a:lnTo>
                  <a:lnTo>
                    <a:pt x="140815" y="205310"/>
                  </a:lnTo>
                  <a:lnTo>
                    <a:pt x="132061" y="173294"/>
                  </a:lnTo>
                  <a:lnTo>
                    <a:pt x="114431" y="150394"/>
                  </a:lnTo>
                  <a:lnTo>
                    <a:pt x="103894" y="141590"/>
                  </a:lnTo>
                  <a:lnTo>
                    <a:pt x="77561" y="129925"/>
                  </a:lnTo>
                  <a:lnTo>
                    <a:pt x="48955" y="126550"/>
                  </a:lnTo>
                  <a:lnTo>
                    <a:pt x="30320" y="129823"/>
                  </a:lnTo>
                  <a:lnTo>
                    <a:pt x="20307" y="133415"/>
                  </a:lnTo>
                  <a:lnTo>
                    <a:pt x="6511" y="146452"/>
                  </a:lnTo>
                  <a:lnTo>
                    <a:pt x="1501" y="156046"/>
                  </a:lnTo>
                  <a:lnTo>
                    <a:pt x="164" y="160636"/>
                  </a:lnTo>
                  <a:lnTo>
                    <a:pt x="0" y="164422"/>
                  </a:lnTo>
                  <a:lnTo>
                    <a:pt x="1752" y="170564"/>
                  </a:lnTo>
                  <a:lnTo>
                    <a:pt x="10285" y="181569"/>
                  </a:lnTo>
                  <a:lnTo>
                    <a:pt x="32409" y="194022"/>
                  </a:lnTo>
                  <a:lnTo>
                    <a:pt x="62689" y="201530"/>
                  </a:lnTo>
                  <a:lnTo>
                    <a:pt x="87366" y="205743"/>
                  </a:lnTo>
                  <a:lnTo>
                    <a:pt x="154247" y="202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5" name="SMARTInkShape-48"/>
            <p:cNvSpPr/>
            <p:nvPr>
              <p:custDataLst>
                <p:tags r:id="rId22"/>
              </p:custDataLst>
            </p:nvPr>
          </p:nvSpPr>
          <p:spPr>
            <a:xfrm>
              <a:off x="8177617" y="829491"/>
              <a:ext cx="71578" cy="80614"/>
            </a:xfrm>
            <a:custGeom>
              <a:avLst/>
              <a:gdLst/>
              <a:ahLst/>
              <a:cxnLst/>
              <a:rect l="0" t="0" r="0" b="0"/>
              <a:pathLst>
                <a:path w="71578" h="80614">
                  <a:moveTo>
                    <a:pt x="6263" y="32658"/>
                  </a:moveTo>
                  <a:lnTo>
                    <a:pt x="6263" y="32658"/>
                  </a:lnTo>
                  <a:lnTo>
                    <a:pt x="1774" y="43086"/>
                  </a:lnTo>
                  <a:lnTo>
                    <a:pt x="0" y="59897"/>
                  </a:lnTo>
                  <a:lnTo>
                    <a:pt x="3278" y="70644"/>
                  </a:lnTo>
                  <a:lnTo>
                    <a:pt x="8846" y="79553"/>
                  </a:lnTo>
                  <a:lnTo>
                    <a:pt x="10162" y="80613"/>
                  </a:lnTo>
                  <a:lnTo>
                    <a:pt x="11040" y="80593"/>
                  </a:lnTo>
                  <a:lnTo>
                    <a:pt x="11624" y="79855"/>
                  </a:lnTo>
                  <a:lnTo>
                    <a:pt x="17052" y="63752"/>
                  </a:lnTo>
                  <a:lnTo>
                    <a:pt x="24341" y="36340"/>
                  </a:lnTo>
                  <a:lnTo>
                    <a:pt x="31132" y="20202"/>
                  </a:lnTo>
                  <a:lnTo>
                    <a:pt x="46747" y="5008"/>
                  </a:lnTo>
                  <a:lnTo>
                    <a:pt x="53526" y="2226"/>
                  </a:lnTo>
                  <a:lnTo>
                    <a:pt x="715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6" name="SMARTInkShape-49"/>
            <p:cNvSpPr/>
            <p:nvPr>
              <p:custDataLst>
                <p:tags r:id="rId23"/>
              </p:custDataLst>
            </p:nvPr>
          </p:nvSpPr>
          <p:spPr>
            <a:xfrm>
              <a:off x="8295460" y="822960"/>
              <a:ext cx="97528" cy="90970"/>
            </a:xfrm>
            <a:custGeom>
              <a:avLst/>
              <a:gdLst/>
              <a:ahLst/>
              <a:cxnLst/>
              <a:rect l="0" t="0" r="0" b="0"/>
              <a:pathLst>
                <a:path w="97528" h="90970">
                  <a:moveTo>
                    <a:pt x="45174" y="26126"/>
                  </a:moveTo>
                  <a:lnTo>
                    <a:pt x="45174" y="26126"/>
                  </a:lnTo>
                  <a:lnTo>
                    <a:pt x="35471" y="35103"/>
                  </a:lnTo>
                  <a:lnTo>
                    <a:pt x="12352" y="49259"/>
                  </a:lnTo>
                  <a:lnTo>
                    <a:pt x="3599" y="60638"/>
                  </a:lnTo>
                  <a:lnTo>
                    <a:pt x="1296" y="66381"/>
                  </a:lnTo>
                  <a:lnTo>
                    <a:pt x="0" y="77161"/>
                  </a:lnTo>
                  <a:lnTo>
                    <a:pt x="1632" y="83400"/>
                  </a:lnTo>
                  <a:lnTo>
                    <a:pt x="3083" y="86080"/>
                  </a:lnTo>
                  <a:lnTo>
                    <a:pt x="12437" y="89058"/>
                  </a:lnTo>
                  <a:lnTo>
                    <a:pt x="38627" y="90969"/>
                  </a:lnTo>
                  <a:lnTo>
                    <a:pt x="64765" y="86133"/>
                  </a:lnTo>
                  <a:lnTo>
                    <a:pt x="77830" y="82308"/>
                  </a:lnTo>
                  <a:lnTo>
                    <a:pt x="88958" y="74318"/>
                  </a:lnTo>
                  <a:lnTo>
                    <a:pt x="93957" y="69140"/>
                  </a:lnTo>
                  <a:lnTo>
                    <a:pt x="96565" y="63510"/>
                  </a:lnTo>
                  <a:lnTo>
                    <a:pt x="97527" y="51450"/>
                  </a:lnTo>
                  <a:lnTo>
                    <a:pt x="89730" y="38832"/>
                  </a:lnTo>
                  <a:lnTo>
                    <a:pt x="68005" y="19927"/>
                  </a:lnTo>
                  <a:lnTo>
                    <a:pt x="40144" y="6862"/>
                  </a:lnTo>
                  <a:lnTo>
                    <a:pt x="29876" y="3050"/>
                  </a:lnTo>
                  <a:lnTo>
                    <a:pt x="59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7" name="SMARTInkShape-50"/>
            <p:cNvSpPr/>
            <p:nvPr>
              <p:custDataLst>
                <p:tags r:id="rId24"/>
              </p:custDataLst>
            </p:nvPr>
          </p:nvSpPr>
          <p:spPr>
            <a:xfrm>
              <a:off x="8448564" y="855617"/>
              <a:ext cx="231706" cy="58784"/>
            </a:xfrm>
            <a:custGeom>
              <a:avLst/>
              <a:gdLst/>
              <a:ahLst/>
              <a:cxnLst/>
              <a:rect l="0" t="0" r="0" b="0"/>
              <a:pathLst>
                <a:path w="231706" h="58784">
                  <a:moveTo>
                    <a:pt x="16167" y="0"/>
                  </a:moveTo>
                  <a:lnTo>
                    <a:pt x="16167" y="0"/>
                  </a:lnTo>
                  <a:lnTo>
                    <a:pt x="625" y="31085"/>
                  </a:lnTo>
                  <a:lnTo>
                    <a:pt x="0" y="34512"/>
                  </a:lnTo>
                  <a:lnTo>
                    <a:pt x="309" y="37522"/>
                  </a:lnTo>
                  <a:lnTo>
                    <a:pt x="1241" y="40255"/>
                  </a:lnTo>
                  <a:lnTo>
                    <a:pt x="2588" y="41351"/>
                  </a:lnTo>
                  <a:lnTo>
                    <a:pt x="4212" y="41356"/>
                  </a:lnTo>
                  <a:lnTo>
                    <a:pt x="6019" y="40634"/>
                  </a:lnTo>
                  <a:lnTo>
                    <a:pt x="7225" y="39426"/>
                  </a:lnTo>
                  <a:lnTo>
                    <a:pt x="8565" y="36149"/>
                  </a:lnTo>
                  <a:lnTo>
                    <a:pt x="33347" y="14782"/>
                  </a:lnTo>
                  <a:lnTo>
                    <a:pt x="37780" y="12758"/>
                  </a:lnTo>
                  <a:lnTo>
                    <a:pt x="56222" y="12879"/>
                  </a:lnTo>
                  <a:lnTo>
                    <a:pt x="61305" y="14917"/>
                  </a:lnTo>
                  <a:lnTo>
                    <a:pt x="63676" y="16476"/>
                  </a:lnTo>
                  <a:lnTo>
                    <a:pt x="81466" y="40769"/>
                  </a:lnTo>
                  <a:lnTo>
                    <a:pt x="86720" y="49983"/>
                  </a:lnTo>
                  <a:lnTo>
                    <a:pt x="87151" y="50014"/>
                  </a:lnTo>
                  <a:lnTo>
                    <a:pt x="87438" y="49308"/>
                  </a:lnTo>
                  <a:lnTo>
                    <a:pt x="87979" y="36839"/>
                  </a:lnTo>
                  <a:lnTo>
                    <a:pt x="86062" y="32581"/>
                  </a:lnTo>
                  <a:lnTo>
                    <a:pt x="84535" y="30429"/>
                  </a:lnTo>
                  <a:lnTo>
                    <a:pt x="84243" y="27543"/>
                  </a:lnTo>
                  <a:lnTo>
                    <a:pt x="85854" y="20466"/>
                  </a:lnTo>
                  <a:lnTo>
                    <a:pt x="88025" y="17998"/>
                  </a:lnTo>
                  <a:lnTo>
                    <a:pt x="94308" y="15256"/>
                  </a:lnTo>
                  <a:lnTo>
                    <a:pt x="106005" y="13713"/>
                  </a:lnTo>
                  <a:lnTo>
                    <a:pt x="133390" y="19132"/>
                  </a:lnTo>
                  <a:lnTo>
                    <a:pt x="158225" y="29456"/>
                  </a:lnTo>
                  <a:lnTo>
                    <a:pt x="188752" y="44013"/>
                  </a:lnTo>
                  <a:lnTo>
                    <a:pt x="213792" y="55655"/>
                  </a:lnTo>
                  <a:lnTo>
                    <a:pt x="231705" y="5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8" name="SMARTInkShape-51"/>
            <p:cNvSpPr/>
            <p:nvPr>
              <p:custDataLst>
                <p:tags r:id="rId25"/>
              </p:custDataLst>
            </p:nvPr>
          </p:nvSpPr>
          <p:spPr>
            <a:xfrm>
              <a:off x="8778239" y="920931"/>
              <a:ext cx="6534" cy="39190"/>
            </a:xfrm>
            <a:custGeom>
              <a:avLst/>
              <a:gdLst/>
              <a:ahLst/>
              <a:cxnLst/>
              <a:rect l="0" t="0" r="0" b="0"/>
              <a:pathLst>
                <a:path w="6534" h="39190">
                  <a:moveTo>
                    <a:pt x="6533" y="0"/>
                  </a:moveTo>
                  <a:lnTo>
                    <a:pt x="6533" y="0"/>
                  </a:lnTo>
                  <a:lnTo>
                    <a:pt x="908" y="11247"/>
                  </a:lnTo>
                  <a:lnTo>
                    <a:pt x="0" y="39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60" name="SMARTInkShape-Group11"/>
          <p:cNvGrpSpPr/>
          <p:nvPr/>
        </p:nvGrpSpPr>
        <p:grpSpPr>
          <a:xfrm>
            <a:off x="5617028" y="1032314"/>
            <a:ext cx="1087012" cy="318258"/>
            <a:chOff x="5617028" y="1032314"/>
            <a:chExt cx="1087012" cy="318258"/>
          </a:xfrm>
        </p:grpSpPr>
        <p:sp>
          <p:nvSpPr>
            <p:cNvPr id="30750" name="SMARTInkShape-52"/>
            <p:cNvSpPr/>
            <p:nvPr>
              <p:custDataLst>
                <p:tags r:id="rId8"/>
              </p:custDataLst>
            </p:nvPr>
          </p:nvSpPr>
          <p:spPr>
            <a:xfrm>
              <a:off x="5852539" y="1064623"/>
              <a:ext cx="25748" cy="156755"/>
            </a:xfrm>
            <a:custGeom>
              <a:avLst/>
              <a:gdLst/>
              <a:ahLst/>
              <a:cxnLst/>
              <a:rect l="0" t="0" r="0" b="0"/>
              <a:pathLst>
                <a:path w="25748" h="156755">
                  <a:moveTo>
                    <a:pt x="25747" y="0"/>
                  </a:moveTo>
                  <a:lnTo>
                    <a:pt x="25747" y="0"/>
                  </a:lnTo>
                  <a:lnTo>
                    <a:pt x="25747" y="3467"/>
                  </a:lnTo>
                  <a:lnTo>
                    <a:pt x="16655" y="31379"/>
                  </a:lnTo>
                  <a:lnTo>
                    <a:pt x="8254" y="58530"/>
                  </a:lnTo>
                  <a:lnTo>
                    <a:pt x="1542" y="86794"/>
                  </a:lnTo>
                  <a:lnTo>
                    <a:pt x="0" y="116648"/>
                  </a:lnTo>
                  <a:lnTo>
                    <a:pt x="422" y="138296"/>
                  </a:lnTo>
                  <a:lnTo>
                    <a:pt x="3121" y="147583"/>
                  </a:lnTo>
                  <a:lnTo>
                    <a:pt x="4858" y="150640"/>
                  </a:lnTo>
                  <a:lnTo>
                    <a:pt x="12684" y="156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1" name="SMARTInkShape-53"/>
            <p:cNvSpPr/>
            <p:nvPr>
              <p:custDataLst>
                <p:tags r:id="rId9"/>
              </p:custDataLst>
            </p:nvPr>
          </p:nvSpPr>
          <p:spPr>
            <a:xfrm>
              <a:off x="5617028" y="1032314"/>
              <a:ext cx="378824" cy="51904"/>
            </a:xfrm>
            <a:custGeom>
              <a:avLst/>
              <a:gdLst/>
              <a:ahLst/>
              <a:cxnLst/>
              <a:rect l="0" t="0" r="0" b="0"/>
              <a:pathLst>
                <a:path w="378824" h="51904">
                  <a:moveTo>
                    <a:pt x="378823" y="12714"/>
                  </a:moveTo>
                  <a:lnTo>
                    <a:pt x="378823" y="12714"/>
                  </a:lnTo>
                  <a:lnTo>
                    <a:pt x="375356" y="12714"/>
                  </a:lnTo>
                  <a:lnTo>
                    <a:pt x="371719" y="10779"/>
                  </a:lnTo>
                  <a:lnTo>
                    <a:pt x="369733" y="9247"/>
                  </a:lnTo>
                  <a:lnTo>
                    <a:pt x="340473" y="2300"/>
                  </a:lnTo>
                  <a:lnTo>
                    <a:pt x="309565" y="436"/>
                  </a:lnTo>
                  <a:lnTo>
                    <a:pt x="285630" y="0"/>
                  </a:lnTo>
                  <a:lnTo>
                    <a:pt x="260478" y="1742"/>
                  </a:lnTo>
                  <a:lnTo>
                    <a:pt x="234060" y="4209"/>
                  </a:lnTo>
                  <a:lnTo>
                    <a:pt x="205385" y="5306"/>
                  </a:lnTo>
                  <a:lnTo>
                    <a:pt x="179578" y="7729"/>
                  </a:lnTo>
                  <a:lnTo>
                    <a:pt x="156013" y="11950"/>
                  </a:lnTo>
                  <a:lnTo>
                    <a:pt x="133444" y="18664"/>
                  </a:lnTo>
                  <a:lnTo>
                    <a:pt x="111318" y="24551"/>
                  </a:lnTo>
                  <a:lnTo>
                    <a:pt x="89390" y="29587"/>
                  </a:lnTo>
                  <a:lnTo>
                    <a:pt x="58095" y="36502"/>
                  </a:lnTo>
                  <a:lnTo>
                    <a:pt x="33663" y="43147"/>
                  </a:lnTo>
                  <a:lnTo>
                    <a:pt x="0" y="519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2" name="SMARTInkShape-54"/>
            <p:cNvSpPr/>
            <p:nvPr>
              <p:custDataLst>
                <p:tags r:id="rId10"/>
              </p:custDataLst>
            </p:nvPr>
          </p:nvSpPr>
          <p:spPr>
            <a:xfrm>
              <a:off x="5910945" y="1146483"/>
              <a:ext cx="137159" cy="79120"/>
            </a:xfrm>
            <a:custGeom>
              <a:avLst/>
              <a:gdLst/>
              <a:ahLst/>
              <a:cxnLst/>
              <a:rect l="0" t="0" r="0" b="0"/>
              <a:pathLst>
                <a:path w="137159" h="79120">
                  <a:moveTo>
                    <a:pt x="13061" y="29174"/>
                  </a:moveTo>
                  <a:lnTo>
                    <a:pt x="13061" y="29174"/>
                  </a:lnTo>
                  <a:lnTo>
                    <a:pt x="2646" y="55218"/>
                  </a:lnTo>
                  <a:lnTo>
                    <a:pt x="101" y="79054"/>
                  </a:lnTo>
                  <a:lnTo>
                    <a:pt x="67" y="79119"/>
                  </a:lnTo>
                  <a:lnTo>
                    <a:pt x="0" y="55609"/>
                  </a:lnTo>
                  <a:lnTo>
                    <a:pt x="3870" y="44310"/>
                  </a:lnTo>
                  <a:lnTo>
                    <a:pt x="14713" y="25229"/>
                  </a:lnTo>
                  <a:lnTo>
                    <a:pt x="23229" y="18228"/>
                  </a:lnTo>
                  <a:lnTo>
                    <a:pt x="52003" y="6230"/>
                  </a:lnTo>
                  <a:lnTo>
                    <a:pt x="79346" y="0"/>
                  </a:lnTo>
                  <a:lnTo>
                    <a:pt x="89934" y="0"/>
                  </a:lnTo>
                  <a:lnTo>
                    <a:pt x="121263" y="7861"/>
                  </a:lnTo>
                  <a:lnTo>
                    <a:pt x="137158" y="16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3" name="SMARTInkShape-55"/>
            <p:cNvSpPr/>
            <p:nvPr>
              <p:custDataLst>
                <p:tags r:id="rId11"/>
              </p:custDataLst>
            </p:nvPr>
          </p:nvSpPr>
          <p:spPr>
            <a:xfrm>
              <a:off x="6113686" y="1175657"/>
              <a:ext cx="6264" cy="26127"/>
            </a:xfrm>
            <a:custGeom>
              <a:avLst/>
              <a:gdLst/>
              <a:ahLst/>
              <a:cxnLst/>
              <a:rect l="0" t="0" r="0" b="0"/>
              <a:pathLst>
                <a:path w="6264" h="26127">
                  <a:moveTo>
                    <a:pt x="6263" y="0"/>
                  </a:moveTo>
                  <a:lnTo>
                    <a:pt x="6263" y="0"/>
                  </a:lnTo>
                  <a:lnTo>
                    <a:pt x="638" y="5624"/>
                  </a:lnTo>
                  <a:lnTo>
                    <a:pt x="0" y="13197"/>
                  </a:lnTo>
                  <a:lnTo>
                    <a:pt x="6263" y="26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4" name="SMARTInkShape-56"/>
            <p:cNvSpPr/>
            <p:nvPr>
              <p:custDataLst>
                <p:tags r:id="rId12"/>
              </p:custDataLst>
            </p:nvPr>
          </p:nvSpPr>
          <p:spPr>
            <a:xfrm>
              <a:off x="6139543" y="1064623"/>
              <a:ext cx="6532" cy="26127"/>
            </a:xfrm>
            <a:custGeom>
              <a:avLst/>
              <a:gdLst/>
              <a:ahLst/>
              <a:cxnLst/>
              <a:rect l="0" t="0" r="0" b="0"/>
              <a:pathLst>
                <a:path w="6532" h="26127">
                  <a:moveTo>
                    <a:pt x="6531" y="26126"/>
                  </a:moveTo>
                  <a:lnTo>
                    <a:pt x="6531" y="26126"/>
                  </a:lnTo>
                  <a:lnTo>
                    <a:pt x="6531" y="135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5" name="SMARTInkShape-57"/>
            <p:cNvSpPr/>
            <p:nvPr>
              <p:custDataLst>
                <p:tags r:id="rId13"/>
              </p:custDataLst>
            </p:nvPr>
          </p:nvSpPr>
          <p:spPr>
            <a:xfrm>
              <a:off x="6180391" y="1103811"/>
              <a:ext cx="101328" cy="97511"/>
            </a:xfrm>
            <a:custGeom>
              <a:avLst/>
              <a:gdLst/>
              <a:ahLst/>
              <a:cxnLst/>
              <a:rect l="0" t="0" r="0" b="0"/>
              <a:pathLst>
                <a:path w="101328" h="97511">
                  <a:moveTo>
                    <a:pt x="96312" y="0"/>
                  </a:moveTo>
                  <a:lnTo>
                    <a:pt x="96312" y="0"/>
                  </a:lnTo>
                  <a:lnTo>
                    <a:pt x="89646" y="726"/>
                  </a:lnTo>
                  <a:lnTo>
                    <a:pt x="65515" y="5927"/>
                  </a:lnTo>
                  <a:lnTo>
                    <a:pt x="47756" y="7804"/>
                  </a:lnTo>
                  <a:lnTo>
                    <a:pt x="17724" y="16836"/>
                  </a:lnTo>
                  <a:lnTo>
                    <a:pt x="13440" y="17755"/>
                  </a:lnTo>
                  <a:lnTo>
                    <a:pt x="6745" y="22648"/>
                  </a:lnTo>
                  <a:lnTo>
                    <a:pt x="0" y="30680"/>
                  </a:lnTo>
                  <a:lnTo>
                    <a:pt x="173" y="32065"/>
                  </a:lnTo>
                  <a:lnTo>
                    <a:pt x="2300" y="35539"/>
                  </a:lnTo>
                  <a:lnTo>
                    <a:pt x="31017" y="45813"/>
                  </a:lnTo>
                  <a:lnTo>
                    <a:pt x="63657" y="56618"/>
                  </a:lnTo>
                  <a:lnTo>
                    <a:pt x="85910" y="65317"/>
                  </a:lnTo>
                  <a:lnTo>
                    <a:pt x="97725" y="74024"/>
                  </a:lnTo>
                  <a:lnTo>
                    <a:pt x="100568" y="80313"/>
                  </a:lnTo>
                  <a:lnTo>
                    <a:pt x="101327" y="84022"/>
                  </a:lnTo>
                  <a:lnTo>
                    <a:pt x="100381" y="87221"/>
                  </a:lnTo>
                  <a:lnTo>
                    <a:pt x="95460" y="92710"/>
                  </a:lnTo>
                  <a:lnTo>
                    <a:pt x="88434" y="95633"/>
                  </a:lnTo>
                  <a:lnTo>
                    <a:pt x="61695" y="97510"/>
                  </a:lnTo>
                  <a:lnTo>
                    <a:pt x="24466" y="9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6" name="SMARTInkShape-58"/>
            <p:cNvSpPr/>
            <p:nvPr>
              <p:custDataLst>
                <p:tags r:id="rId14"/>
              </p:custDataLst>
            </p:nvPr>
          </p:nvSpPr>
          <p:spPr>
            <a:xfrm>
              <a:off x="6286167" y="1143000"/>
              <a:ext cx="128448" cy="51929"/>
            </a:xfrm>
            <a:custGeom>
              <a:avLst/>
              <a:gdLst/>
              <a:ahLst/>
              <a:cxnLst/>
              <a:rect l="0" t="0" r="0" b="0"/>
              <a:pathLst>
                <a:path w="128448" h="51929">
                  <a:moveTo>
                    <a:pt x="68913" y="0"/>
                  </a:moveTo>
                  <a:lnTo>
                    <a:pt x="68913" y="0"/>
                  </a:lnTo>
                  <a:lnTo>
                    <a:pt x="41641" y="9091"/>
                  </a:lnTo>
                  <a:lnTo>
                    <a:pt x="17161" y="18218"/>
                  </a:lnTo>
                  <a:lnTo>
                    <a:pt x="6966" y="25272"/>
                  </a:lnTo>
                  <a:lnTo>
                    <a:pt x="1466" y="33245"/>
                  </a:lnTo>
                  <a:lnTo>
                    <a:pt x="0" y="37404"/>
                  </a:lnTo>
                  <a:lnTo>
                    <a:pt x="1199" y="40901"/>
                  </a:lnTo>
                  <a:lnTo>
                    <a:pt x="8338" y="46723"/>
                  </a:lnTo>
                  <a:lnTo>
                    <a:pt x="24597" y="50613"/>
                  </a:lnTo>
                  <a:lnTo>
                    <a:pt x="50322" y="51928"/>
                  </a:lnTo>
                  <a:lnTo>
                    <a:pt x="80669" y="50252"/>
                  </a:lnTo>
                  <a:lnTo>
                    <a:pt x="109247" y="44865"/>
                  </a:lnTo>
                  <a:lnTo>
                    <a:pt x="128447" y="31084"/>
                  </a:lnTo>
                  <a:lnTo>
                    <a:pt x="128197" y="27254"/>
                  </a:lnTo>
                  <a:lnTo>
                    <a:pt x="122113" y="17193"/>
                  </a:lnTo>
                  <a:lnTo>
                    <a:pt x="108102" y="6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7" name="SMARTInkShape-59"/>
            <p:cNvSpPr/>
            <p:nvPr>
              <p:custDataLst>
                <p:tags r:id="rId15"/>
              </p:custDataLst>
            </p:nvPr>
          </p:nvSpPr>
          <p:spPr>
            <a:xfrm>
              <a:off x="6433537" y="1136469"/>
              <a:ext cx="150144" cy="43352"/>
            </a:xfrm>
            <a:custGeom>
              <a:avLst/>
              <a:gdLst/>
              <a:ahLst/>
              <a:cxnLst/>
              <a:rect l="0" t="0" r="0" b="0"/>
              <a:pathLst>
                <a:path w="150144" h="43352">
                  <a:moveTo>
                    <a:pt x="6451" y="0"/>
                  </a:moveTo>
                  <a:lnTo>
                    <a:pt x="6451" y="0"/>
                  </a:lnTo>
                  <a:lnTo>
                    <a:pt x="6451" y="15353"/>
                  </a:lnTo>
                  <a:lnTo>
                    <a:pt x="189" y="43255"/>
                  </a:lnTo>
                  <a:lnTo>
                    <a:pt x="99" y="43351"/>
                  </a:lnTo>
                  <a:lnTo>
                    <a:pt x="0" y="41522"/>
                  </a:lnTo>
                  <a:lnTo>
                    <a:pt x="5150" y="29946"/>
                  </a:lnTo>
                  <a:lnTo>
                    <a:pt x="18743" y="14166"/>
                  </a:lnTo>
                  <a:lnTo>
                    <a:pt x="24735" y="9924"/>
                  </a:lnTo>
                  <a:lnTo>
                    <a:pt x="30544" y="8039"/>
                  </a:lnTo>
                  <a:lnTo>
                    <a:pt x="50300" y="6730"/>
                  </a:lnTo>
                  <a:lnTo>
                    <a:pt x="56903" y="8555"/>
                  </a:lnTo>
                  <a:lnTo>
                    <a:pt x="81250" y="22576"/>
                  </a:lnTo>
                  <a:lnTo>
                    <a:pt x="82444" y="22307"/>
                  </a:lnTo>
                  <a:lnTo>
                    <a:pt x="84690" y="19753"/>
                  </a:lnTo>
                  <a:lnTo>
                    <a:pt x="84788" y="12706"/>
                  </a:lnTo>
                  <a:lnTo>
                    <a:pt x="86746" y="7340"/>
                  </a:lnTo>
                  <a:lnTo>
                    <a:pt x="88284" y="4893"/>
                  </a:lnTo>
                  <a:lnTo>
                    <a:pt x="90761" y="3262"/>
                  </a:lnTo>
                  <a:lnTo>
                    <a:pt x="103230" y="644"/>
                  </a:lnTo>
                  <a:lnTo>
                    <a:pt x="105805" y="429"/>
                  </a:lnTo>
                  <a:lnTo>
                    <a:pt x="110601" y="2126"/>
                  </a:lnTo>
                  <a:lnTo>
                    <a:pt x="142688" y="25410"/>
                  </a:lnTo>
                  <a:lnTo>
                    <a:pt x="150143" y="32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8" name="SMARTInkShape-60"/>
            <p:cNvSpPr/>
            <p:nvPr>
              <p:custDataLst>
                <p:tags r:id="rId16"/>
              </p:custDataLst>
            </p:nvPr>
          </p:nvSpPr>
          <p:spPr>
            <a:xfrm>
              <a:off x="6644279" y="1149531"/>
              <a:ext cx="43905" cy="12772"/>
            </a:xfrm>
            <a:custGeom>
              <a:avLst/>
              <a:gdLst/>
              <a:ahLst/>
              <a:cxnLst/>
              <a:rect l="0" t="0" r="0" b="0"/>
              <a:pathLst>
                <a:path w="43905" h="12772">
                  <a:moveTo>
                    <a:pt x="11247" y="0"/>
                  </a:moveTo>
                  <a:lnTo>
                    <a:pt x="11247" y="0"/>
                  </a:lnTo>
                  <a:lnTo>
                    <a:pt x="0" y="5624"/>
                  </a:lnTo>
                  <a:lnTo>
                    <a:pt x="846" y="6652"/>
                  </a:lnTo>
                  <a:lnTo>
                    <a:pt x="8246" y="10841"/>
                  </a:lnTo>
                  <a:lnTo>
                    <a:pt x="17615" y="12624"/>
                  </a:lnTo>
                  <a:lnTo>
                    <a:pt x="19847" y="12771"/>
                  </a:lnTo>
                  <a:lnTo>
                    <a:pt x="40789" y="7414"/>
                  </a:lnTo>
                  <a:lnTo>
                    <a:pt x="41827" y="6394"/>
                  </a:lnTo>
                  <a:lnTo>
                    <a:pt x="439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9" name="SMARTInkShape-61"/>
            <p:cNvSpPr/>
            <p:nvPr>
              <p:custDataLst>
                <p:tags r:id="rId17"/>
              </p:custDataLst>
            </p:nvPr>
          </p:nvSpPr>
          <p:spPr>
            <a:xfrm>
              <a:off x="6588423" y="1149531"/>
              <a:ext cx="115617" cy="201041"/>
            </a:xfrm>
            <a:custGeom>
              <a:avLst/>
              <a:gdLst/>
              <a:ahLst/>
              <a:cxnLst/>
              <a:rect l="0" t="0" r="0" b="0"/>
              <a:pathLst>
                <a:path w="115617" h="201041">
                  <a:moveTo>
                    <a:pt x="80165" y="0"/>
                  </a:moveTo>
                  <a:lnTo>
                    <a:pt x="80165" y="0"/>
                  </a:lnTo>
                  <a:lnTo>
                    <a:pt x="66699" y="5215"/>
                  </a:lnTo>
                  <a:lnTo>
                    <a:pt x="57911" y="15354"/>
                  </a:lnTo>
                  <a:lnTo>
                    <a:pt x="54805" y="42652"/>
                  </a:lnTo>
                  <a:lnTo>
                    <a:pt x="54992" y="60132"/>
                  </a:lnTo>
                  <a:lnTo>
                    <a:pt x="63160" y="91618"/>
                  </a:lnTo>
                  <a:lnTo>
                    <a:pt x="73688" y="122186"/>
                  </a:lnTo>
                  <a:lnTo>
                    <a:pt x="89015" y="150832"/>
                  </a:lnTo>
                  <a:lnTo>
                    <a:pt x="101293" y="174534"/>
                  </a:lnTo>
                  <a:lnTo>
                    <a:pt x="109407" y="186939"/>
                  </a:lnTo>
                  <a:lnTo>
                    <a:pt x="112030" y="192667"/>
                  </a:lnTo>
                  <a:lnTo>
                    <a:pt x="115616" y="197632"/>
                  </a:lnTo>
                  <a:lnTo>
                    <a:pt x="113959" y="199246"/>
                  </a:lnTo>
                  <a:lnTo>
                    <a:pt x="104377" y="201040"/>
                  </a:lnTo>
                  <a:lnTo>
                    <a:pt x="86130" y="198582"/>
                  </a:lnTo>
                  <a:lnTo>
                    <a:pt x="53965" y="182081"/>
                  </a:lnTo>
                  <a:lnTo>
                    <a:pt x="22098" y="156515"/>
                  </a:lnTo>
                  <a:lnTo>
                    <a:pt x="1283" y="136529"/>
                  </a:lnTo>
                  <a:lnTo>
                    <a:pt x="0" y="131659"/>
                  </a:lnTo>
                  <a:lnTo>
                    <a:pt x="509" y="118508"/>
                  </a:lnTo>
                  <a:lnTo>
                    <a:pt x="5090" y="106857"/>
                  </a:lnTo>
                  <a:lnTo>
                    <a:pt x="12690" y="96841"/>
                  </a:lnTo>
                  <a:lnTo>
                    <a:pt x="23325" y="87551"/>
                  </a:lnTo>
                  <a:lnTo>
                    <a:pt x="53106" y="74975"/>
                  </a:lnTo>
                  <a:lnTo>
                    <a:pt x="112822" y="5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64" name="SMARTInkShape-Group12"/>
          <p:cNvGrpSpPr/>
          <p:nvPr/>
        </p:nvGrpSpPr>
        <p:grpSpPr>
          <a:xfrm>
            <a:off x="6861348" y="966651"/>
            <a:ext cx="394784" cy="320041"/>
            <a:chOff x="6861348" y="966651"/>
            <a:chExt cx="394784" cy="320041"/>
          </a:xfrm>
        </p:grpSpPr>
        <p:sp>
          <p:nvSpPr>
            <p:cNvPr id="30761" name="SMARTInkShape-62"/>
            <p:cNvSpPr/>
            <p:nvPr>
              <p:custDataLst>
                <p:tags r:id="rId5"/>
              </p:custDataLst>
            </p:nvPr>
          </p:nvSpPr>
          <p:spPr>
            <a:xfrm>
              <a:off x="6861348" y="1025434"/>
              <a:ext cx="146876" cy="156755"/>
            </a:xfrm>
            <a:custGeom>
              <a:avLst/>
              <a:gdLst/>
              <a:ahLst/>
              <a:cxnLst/>
              <a:rect l="0" t="0" r="0" b="0"/>
              <a:pathLst>
                <a:path w="146876" h="156755">
                  <a:moveTo>
                    <a:pt x="68497" y="0"/>
                  </a:moveTo>
                  <a:lnTo>
                    <a:pt x="68497" y="0"/>
                  </a:lnTo>
                  <a:lnTo>
                    <a:pt x="45491" y="10415"/>
                  </a:lnTo>
                  <a:lnTo>
                    <a:pt x="18168" y="12960"/>
                  </a:lnTo>
                  <a:lnTo>
                    <a:pt x="18253" y="12269"/>
                  </a:lnTo>
                  <a:lnTo>
                    <a:pt x="20283" y="9565"/>
                  </a:lnTo>
                  <a:lnTo>
                    <a:pt x="35908" y="3963"/>
                  </a:lnTo>
                  <a:lnTo>
                    <a:pt x="62389" y="4642"/>
                  </a:lnTo>
                  <a:lnTo>
                    <a:pt x="93245" y="13388"/>
                  </a:lnTo>
                  <a:lnTo>
                    <a:pt x="98059" y="15457"/>
                  </a:lnTo>
                  <a:lnTo>
                    <a:pt x="111768" y="28770"/>
                  </a:lnTo>
                  <a:lnTo>
                    <a:pt x="121555" y="43037"/>
                  </a:lnTo>
                  <a:lnTo>
                    <a:pt x="129052" y="63390"/>
                  </a:lnTo>
                  <a:lnTo>
                    <a:pt x="129761" y="75587"/>
                  </a:lnTo>
                  <a:lnTo>
                    <a:pt x="124303" y="95243"/>
                  </a:lnTo>
                  <a:lnTo>
                    <a:pt x="111023" y="121354"/>
                  </a:lnTo>
                  <a:lnTo>
                    <a:pt x="93603" y="138403"/>
                  </a:lnTo>
                  <a:lnTo>
                    <a:pt x="79323" y="145592"/>
                  </a:lnTo>
                  <a:lnTo>
                    <a:pt x="64770" y="148851"/>
                  </a:lnTo>
                  <a:lnTo>
                    <a:pt x="41636" y="144738"/>
                  </a:lnTo>
                  <a:lnTo>
                    <a:pt x="23285" y="138277"/>
                  </a:lnTo>
                  <a:lnTo>
                    <a:pt x="9785" y="128218"/>
                  </a:lnTo>
                  <a:lnTo>
                    <a:pt x="585" y="112177"/>
                  </a:lnTo>
                  <a:lnTo>
                    <a:pt x="0" y="108168"/>
                  </a:lnTo>
                  <a:lnTo>
                    <a:pt x="1284" y="99842"/>
                  </a:lnTo>
                  <a:lnTo>
                    <a:pt x="4095" y="96316"/>
                  </a:lnTo>
                  <a:lnTo>
                    <a:pt x="13022" y="90463"/>
                  </a:lnTo>
                  <a:lnTo>
                    <a:pt x="26822" y="86554"/>
                  </a:lnTo>
                  <a:lnTo>
                    <a:pt x="43570" y="88864"/>
                  </a:lnTo>
                  <a:lnTo>
                    <a:pt x="76042" y="100305"/>
                  </a:lnTo>
                  <a:lnTo>
                    <a:pt x="96141" y="109614"/>
                  </a:lnTo>
                  <a:lnTo>
                    <a:pt x="125985" y="132538"/>
                  </a:lnTo>
                  <a:lnTo>
                    <a:pt x="134961" y="139258"/>
                  </a:lnTo>
                  <a:lnTo>
                    <a:pt x="146875" y="156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62" name="SMARTInkShape-63"/>
            <p:cNvSpPr/>
            <p:nvPr>
              <p:custDataLst>
                <p:tags r:id="rId6"/>
              </p:custDataLst>
            </p:nvPr>
          </p:nvSpPr>
          <p:spPr>
            <a:xfrm>
              <a:off x="7060594" y="1025434"/>
              <a:ext cx="32538" cy="169818"/>
            </a:xfrm>
            <a:custGeom>
              <a:avLst/>
              <a:gdLst/>
              <a:ahLst/>
              <a:cxnLst/>
              <a:rect l="0" t="0" r="0" b="0"/>
              <a:pathLst>
                <a:path w="32538" h="169818">
                  <a:moveTo>
                    <a:pt x="6412" y="0"/>
                  </a:moveTo>
                  <a:lnTo>
                    <a:pt x="6412" y="0"/>
                  </a:lnTo>
                  <a:lnTo>
                    <a:pt x="2944" y="3468"/>
                  </a:lnTo>
                  <a:lnTo>
                    <a:pt x="1242" y="7105"/>
                  </a:lnTo>
                  <a:lnTo>
                    <a:pt x="0" y="39024"/>
                  </a:lnTo>
                  <a:lnTo>
                    <a:pt x="1348" y="68787"/>
                  </a:lnTo>
                  <a:lnTo>
                    <a:pt x="9588" y="94485"/>
                  </a:lnTo>
                  <a:lnTo>
                    <a:pt x="19242" y="123409"/>
                  </a:lnTo>
                  <a:lnTo>
                    <a:pt x="25841" y="151449"/>
                  </a:lnTo>
                  <a:lnTo>
                    <a:pt x="32537" y="169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63" name="SMARTInkShape-64"/>
            <p:cNvSpPr/>
            <p:nvPr>
              <p:custDataLst>
                <p:tags r:id="rId7"/>
              </p:custDataLst>
            </p:nvPr>
          </p:nvSpPr>
          <p:spPr>
            <a:xfrm>
              <a:off x="7171509" y="966651"/>
              <a:ext cx="84623" cy="320041"/>
            </a:xfrm>
            <a:custGeom>
              <a:avLst/>
              <a:gdLst/>
              <a:ahLst/>
              <a:cxnLst/>
              <a:rect l="0" t="0" r="0" b="0"/>
              <a:pathLst>
                <a:path w="84623" h="320041">
                  <a:moveTo>
                    <a:pt x="0" y="0"/>
                  </a:moveTo>
                  <a:lnTo>
                    <a:pt x="0" y="0"/>
                  </a:lnTo>
                  <a:lnTo>
                    <a:pt x="5940" y="7392"/>
                  </a:lnTo>
                  <a:lnTo>
                    <a:pt x="22273" y="34548"/>
                  </a:lnTo>
                  <a:lnTo>
                    <a:pt x="46663" y="66746"/>
                  </a:lnTo>
                  <a:lnTo>
                    <a:pt x="60510" y="98160"/>
                  </a:lnTo>
                  <a:lnTo>
                    <a:pt x="73343" y="124860"/>
                  </a:lnTo>
                  <a:lnTo>
                    <a:pt x="77382" y="153465"/>
                  </a:lnTo>
                  <a:lnTo>
                    <a:pt x="82734" y="183307"/>
                  </a:lnTo>
                  <a:lnTo>
                    <a:pt x="84622" y="215594"/>
                  </a:lnTo>
                  <a:lnTo>
                    <a:pt x="82935" y="244968"/>
                  </a:lnTo>
                  <a:lnTo>
                    <a:pt x="78952" y="259098"/>
                  </a:lnTo>
                  <a:lnTo>
                    <a:pt x="72343" y="270216"/>
                  </a:lnTo>
                  <a:lnTo>
                    <a:pt x="46570" y="292943"/>
                  </a:lnTo>
                  <a:lnTo>
                    <a:pt x="6530" y="320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65" name="SMARTInkShape-65"/>
          <p:cNvSpPr/>
          <p:nvPr>
            <p:custDataLst>
              <p:tags r:id="rId4"/>
            </p:custDataLst>
          </p:nvPr>
        </p:nvSpPr>
        <p:spPr>
          <a:xfrm>
            <a:off x="5502927" y="947057"/>
            <a:ext cx="244731" cy="346167"/>
          </a:xfrm>
          <a:custGeom>
            <a:avLst/>
            <a:gdLst/>
            <a:ahLst/>
            <a:cxnLst/>
            <a:rect l="0" t="0" r="0" b="0"/>
            <a:pathLst>
              <a:path w="244731" h="346167">
                <a:moveTo>
                  <a:pt x="244730" y="0"/>
                </a:moveTo>
                <a:lnTo>
                  <a:pt x="244730" y="0"/>
                </a:lnTo>
                <a:lnTo>
                  <a:pt x="219546" y="12592"/>
                </a:lnTo>
                <a:lnTo>
                  <a:pt x="190339" y="27196"/>
                </a:lnTo>
                <a:lnTo>
                  <a:pt x="163381" y="41038"/>
                </a:lnTo>
                <a:lnTo>
                  <a:pt x="132463" y="58718"/>
                </a:lnTo>
                <a:lnTo>
                  <a:pt x="102085" y="79655"/>
                </a:lnTo>
                <a:lnTo>
                  <a:pt x="75120" y="104755"/>
                </a:lnTo>
                <a:lnTo>
                  <a:pt x="45750" y="137193"/>
                </a:lnTo>
                <a:lnTo>
                  <a:pt x="26550" y="167781"/>
                </a:lnTo>
                <a:lnTo>
                  <a:pt x="10993" y="188808"/>
                </a:lnTo>
                <a:lnTo>
                  <a:pt x="2697" y="217353"/>
                </a:lnTo>
                <a:lnTo>
                  <a:pt x="0" y="234487"/>
                </a:lnTo>
                <a:lnTo>
                  <a:pt x="3287" y="264534"/>
                </a:lnTo>
                <a:lnTo>
                  <a:pt x="13131" y="294240"/>
                </a:lnTo>
                <a:lnTo>
                  <a:pt x="25966" y="313202"/>
                </a:lnTo>
                <a:lnTo>
                  <a:pt x="68382" y="3461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6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9906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Cancer cells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077200" cy="4678363"/>
          </a:xfrm>
        </p:spPr>
        <p:txBody>
          <a:bodyPr/>
          <a:lstStyle/>
          <a:p>
            <a:r>
              <a:rPr lang="en-US" altLang="en-US" sz="3200" smtClean="0">
                <a:ea typeface="ＭＳ Ｐゴシック" panose="020B0600070205080204" pitchFamily="34" charset="-128"/>
              </a:rPr>
              <a:t>Some have abnormal #’s of chromosomes</a:t>
            </a:r>
          </a:p>
          <a:p>
            <a:endParaRPr lang="en-US" altLang="en-US" sz="320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876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867400" y="51054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/>
              <a:t>Karyotype of Metastatic Melanoma</a:t>
            </a:r>
          </a:p>
        </p:txBody>
      </p:sp>
    </p:spTree>
    <p:extLst>
      <p:ext uri="{BB962C8B-B14F-4D97-AF65-F5344CB8AC3E}">
        <p14:creationId xmlns:p14="http://schemas.microsoft.com/office/powerpoint/2010/main" val="31722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Breast Cancer Cell Karyotype</a:t>
            </a:r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3" b="10783"/>
          <a:stretch>
            <a:fillRect/>
          </a:stretch>
        </p:blipFill>
        <p:spPr>
          <a:xfrm>
            <a:off x="990600" y="1676400"/>
            <a:ext cx="7315200" cy="4532312"/>
          </a:xfrm>
        </p:spPr>
      </p:pic>
    </p:spTree>
    <p:extLst>
      <p:ext uri="{BB962C8B-B14F-4D97-AF65-F5344CB8AC3E}">
        <p14:creationId xmlns:p14="http://schemas.microsoft.com/office/powerpoint/2010/main" val="5633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914400" y="76200"/>
            <a:ext cx="7239000" cy="9144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Types of Reproduction</a:t>
            </a:r>
            <a:endParaRPr lang="en-US" altLang="en-US" sz="280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06875" cy="5181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u="sng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ASEXUAL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Produces clones (genetically identical)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Single parent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Little variation in population - only through mutations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Fast and energy efficient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Eg. budding, binary fission</a:t>
            </a:r>
          </a:p>
          <a:p>
            <a:pPr eaLnBrk="1" hangingPunct="1"/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219200"/>
            <a:ext cx="3981450" cy="5257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u="sng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SEXUAL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Meiosis produces gametes (sex cells)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2 parents: male/female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Lots of variation/diversity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Slower and energy consumptive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Eg. humans, trees</a:t>
            </a:r>
          </a:p>
          <a:p>
            <a:pPr eaLnBrk="1" hangingPunct="1"/>
            <a:endParaRPr lang="en-US" altLang="en-US" sz="280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6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9216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Asexual vs. sexual reproduction</a:t>
            </a:r>
          </a:p>
        </p:txBody>
      </p:sp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33463"/>
            <a:ext cx="6497638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Varieties of Sexual Life Cycles</a:t>
            </a:r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03425"/>
            <a:ext cx="8680450" cy="3863975"/>
          </a:xfrm>
        </p:spPr>
      </p:pic>
    </p:spTree>
    <p:extLst>
      <p:ext uri="{BB962C8B-B14F-4D97-AF65-F5344CB8AC3E}">
        <p14:creationId xmlns:p14="http://schemas.microsoft.com/office/powerpoint/2010/main" val="1731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of </a:t>
            </a:r>
            <a:r>
              <a:rPr lang="en-US" u="sng" dirty="0" smtClean="0"/>
              <a:t>two</a:t>
            </a:r>
            <a:r>
              <a:rPr lang="en-US" dirty="0" smtClean="0"/>
              <a:t> </a:t>
            </a:r>
            <a:r>
              <a:rPr lang="en-US" dirty="0" err="1" smtClean="0"/>
              <a:t>Chromatids</a:t>
            </a:r>
            <a:r>
              <a:rPr lang="en-US" dirty="0" smtClean="0"/>
              <a:t>. these are the large thread structures. Each Chromosome has 2.</a:t>
            </a:r>
          </a:p>
          <a:p>
            <a:r>
              <a:rPr lang="en-US" dirty="0" smtClean="0"/>
              <a:t>	The </a:t>
            </a:r>
            <a:r>
              <a:rPr lang="en-US" dirty="0" err="1" smtClean="0"/>
              <a:t>Chromatids</a:t>
            </a:r>
            <a:r>
              <a:rPr lang="en-US" dirty="0" smtClean="0"/>
              <a:t> are attached at an area called the </a:t>
            </a:r>
            <a:r>
              <a:rPr lang="en-US" u="sng" dirty="0" err="1" smtClean="0"/>
              <a:t>Centromere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514600"/>
            <a:ext cx="2362200" cy="868363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Animals</a:t>
            </a:r>
          </a:p>
        </p:txBody>
      </p:sp>
      <p:pic>
        <p:nvPicPr>
          <p:cNvPr id="430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5278438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111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228600" y="1600200"/>
            <a:ext cx="4191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Plant and some algae</a:t>
            </a:r>
            <a:endParaRPr lang="en-US" altLang="en-US" sz="2800" b="1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0000"/>
                </a:solidFill>
              </a:rPr>
              <a:t>Sporophyte (2n)</a:t>
            </a:r>
            <a:r>
              <a:rPr lang="en-US" altLang="en-US" sz="2800">
                <a:solidFill>
                  <a:srgbClr val="FF0000"/>
                </a:solidFill>
              </a:rPr>
              <a:t>: </a:t>
            </a:r>
            <a:r>
              <a:rPr lang="en-US" altLang="en-US" sz="2800">
                <a:solidFill>
                  <a:srgbClr val="000000"/>
                </a:solidFill>
              </a:rPr>
              <a:t>makes haploid spores by meiosis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Spore </a:t>
            </a:r>
            <a:r>
              <a:rPr lang="en-US" altLang="en-US" sz="2800">
                <a:solidFill>
                  <a:srgbClr val="000000"/>
                </a:solidFill>
                <a:sym typeface="Wingdings" panose="05000000000000000000" pitchFamily="2" charset="2"/>
              </a:rPr>
              <a:t> gametophyte by mitosis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FF0000"/>
                </a:solidFill>
              </a:rPr>
              <a:t>Gametophyte (n)</a:t>
            </a:r>
            <a:r>
              <a:rPr lang="en-US" altLang="en-US" sz="2800">
                <a:solidFill>
                  <a:srgbClr val="FF0000"/>
                </a:solidFill>
              </a:rPr>
              <a:t>: </a:t>
            </a:r>
            <a:r>
              <a:rPr lang="en-US" altLang="en-US" sz="2800">
                <a:solidFill>
                  <a:srgbClr val="000000"/>
                </a:solidFill>
              </a:rPr>
              <a:t>makes haploid gametes by mitosis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3962400" cy="1295400"/>
          </a:xfr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005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Alternation of Generations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791075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4997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5D14DF-CE7F-4689-8507-64160F32A9D1}" type="slidenum">
              <a:rPr lang="en-US"/>
              <a:pPr/>
              <a:t>92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Genetic Disorders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Some genetic disorders are caused by a change in the number of chromosomes.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nondisjunction</a:t>
            </a:r>
            <a:r>
              <a:rPr lang="en-US" b="1" smtClean="0">
                <a:solidFill>
                  <a:srgbClr val="FFFF00"/>
                </a:solidFill>
              </a:rPr>
              <a:t> </a:t>
            </a:r>
            <a:r>
              <a:rPr lang="en-US" smtClean="0"/>
              <a:t>during meiosis can create gametes having one too many or one too few chromosomes</a:t>
            </a:r>
          </a:p>
          <a:p>
            <a:pPr eaLnBrk="1" hangingPunct="1">
              <a:buFontTx/>
              <a:buNone/>
            </a:pPr>
            <a:r>
              <a:rPr lang="en-US" smtClean="0"/>
              <a:t>fertilization of these gametes creates </a:t>
            </a:r>
            <a:r>
              <a:rPr lang="en-US" b="1" smtClean="0">
                <a:solidFill>
                  <a:srgbClr val="FF0000"/>
                </a:solidFill>
              </a:rPr>
              <a:t>trisomic</a:t>
            </a:r>
            <a:r>
              <a:rPr lang="en-US" smtClean="0"/>
              <a:t> or </a:t>
            </a:r>
            <a:r>
              <a:rPr lang="en-US" b="1" smtClean="0">
                <a:solidFill>
                  <a:srgbClr val="FF0000"/>
                </a:solidFill>
              </a:rPr>
              <a:t>monosomic</a:t>
            </a:r>
            <a:r>
              <a:rPr lang="en-US" smtClean="0"/>
              <a:t> individuals</a:t>
            </a:r>
          </a:p>
          <a:p>
            <a:pPr eaLnBrk="1" hangingPunct="1">
              <a:buFontTx/>
              <a:buNone/>
            </a:pPr>
            <a:r>
              <a:rPr lang="en-US" smtClean="0"/>
              <a:t>Down syndrome is trisomy of chromosome 21</a:t>
            </a:r>
          </a:p>
        </p:txBody>
      </p:sp>
    </p:spTree>
    <p:extLst>
      <p:ext uri="{BB962C8B-B14F-4D97-AF65-F5344CB8AC3E}">
        <p14:creationId xmlns:p14="http://schemas.microsoft.com/office/powerpoint/2010/main" val="81649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75E7D-C8F7-4A11-A79A-BBE32DF2928C}" type="slidenum">
              <a:rPr lang="en-US"/>
              <a:pPr/>
              <a:t>93</a:t>
            </a:fld>
            <a:endParaRPr lang="en-US"/>
          </a:p>
        </p:txBody>
      </p:sp>
      <p:pic>
        <p:nvPicPr>
          <p:cNvPr id="32771" name="Picture 6" descr="rav65819_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146050"/>
            <a:ext cx="70135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15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F39A0-FEB4-46B6-A5E7-AAD6A291100D}" type="slidenum">
              <a:rPr lang="en-US"/>
              <a:pPr/>
              <a:t>94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Genetic Disorders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Nondisjunction of sex chromosomes can result in:</a:t>
            </a:r>
          </a:p>
          <a:p>
            <a:pPr eaLnBrk="1" hangingPunct="1">
              <a:buFontTx/>
              <a:buNone/>
            </a:pPr>
            <a:r>
              <a:rPr lang="en-US" smtClean="0"/>
              <a:t>XXX triple-X females</a:t>
            </a:r>
          </a:p>
          <a:p>
            <a:pPr eaLnBrk="1" hangingPunct="1">
              <a:buFontTx/>
              <a:buNone/>
            </a:pPr>
            <a:r>
              <a:rPr lang="en-US" smtClean="0"/>
              <a:t>XXY males (Klinefelter syndrome)</a:t>
            </a:r>
          </a:p>
          <a:p>
            <a:pPr eaLnBrk="1" hangingPunct="1">
              <a:buFontTx/>
              <a:buNone/>
            </a:pPr>
            <a:r>
              <a:rPr lang="en-US" smtClean="0"/>
              <a:t>XO females (Turner syndrome)</a:t>
            </a:r>
          </a:p>
          <a:p>
            <a:pPr eaLnBrk="1" hangingPunct="1">
              <a:buFontTx/>
              <a:buNone/>
            </a:pPr>
            <a:r>
              <a:rPr lang="en-US" smtClean="0"/>
              <a:t>OY nonviable zygotes</a:t>
            </a:r>
          </a:p>
          <a:p>
            <a:pPr eaLnBrk="1" hangingPunct="1">
              <a:buFontTx/>
              <a:buNone/>
            </a:pPr>
            <a:r>
              <a:rPr lang="en-US" smtClean="0"/>
              <a:t>XYY males (Jacob syndrome)</a:t>
            </a:r>
          </a:p>
        </p:txBody>
      </p:sp>
    </p:spTree>
    <p:extLst>
      <p:ext uri="{BB962C8B-B14F-4D97-AF65-F5344CB8AC3E}">
        <p14:creationId xmlns:p14="http://schemas.microsoft.com/office/powerpoint/2010/main" val="2700416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1.  Down Syndrome:</a:t>
            </a:r>
            <a:r>
              <a:rPr lang="en-US" b="1" dirty="0" smtClean="0"/>
              <a:t>  </a:t>
            </a:r>
            <a:r>
              <a:rPr lang="en-US" dirty="0" err="1" smtClean="0"/>
              <a:t>Trisomy</a:t>
            </a:r>
            <a:r>
              <a:rPr lang="en-US" dirty="0" smtClean="0"/>
              <a:t> chromosome #21.  1 in 770 live births.</a:t>
            </a:r>
          </a:p>
          <a:p>
            <a:r>
              <a:rPr lang="en-US" dirty="0" smtClean="0"/>
              <a:t>		Low muscle tone, broad hands, thick neck , retardation.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28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2  Al-</a:t>
            </a:r>
            <a:r>
              <a:rPr lang="en-US" b="1" u="sng" dirty="0" err="1" smtClean="0"/>
              <a:t>aish</a:t>
            </a:r>
            <a:r>
              <a:rPr lang="en-US" b="1" u="sng" dirty="0" smtClean="0"/>
              <a:t> Syndrome:</a:t>
            </a:r>
            <a:r>
              <a:rPr lang="en-US" dirty="0" smtClean="0"/>
              <a:t>  </a:t>
            </a:r>
            <a:r>
              <a:rPr lang="en-US" dirty="0" err="1" smtClean="0"/>
              <a:t>Monosomy</a:t>
            </a:r>
            <a:r>
              <a:rPr lang="en-US" dirty="0" smtClean="0"/>
              <a:t> #21.  Lethal.  Very rare.  3 known 		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2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3.  Edwards Syndrome:</a:t>
            </a:r>
            <a:r>
              <a:rPr lang="en-US" dirty="0" smtClean="0"/>
              <a:t>  </a:t>
            </a:r>
            <a:r>
              <a:rPr lang="en-US" dirty="0" err="1" smtClean="0"/>
              <a:t>Trisomy</a:t>
            </a:r>
            <a:r>
              <a:rPr lang="en-US" dirty="0" smtClean="0"/>
              <a:t> 18.  1 - 4500 births.</a:t>
            </a:r>
          </a:p>
          <a:p>
            <a:r>
              <a:rPr lang="en-US" dirty="0" smtClean="0"/>
              <a:t>	Deaths usually by 6 months.  78% females.  Rocker bottom feet.  </a:t>
            </a:r>
          </a:p>
          <a:p>
            <a:r>
              <a:rPr lang="en-US" dirty="0" smtClean="0"/>
              <a:t>	80% have heart deformities.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759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4.  </a:t>
            </a:r>
            <a:r>
              <a:rPr lang="en-US" b="1" u="sng" dirty="0" err="1" smtClean="0"/>
              <a:t>Patau</a:t>
            </a:r>
            <a:r>
              <a:rPr lang="en-US" b="1" u="sng" dirty="0" smtClean="0"/>
              <a:t> Syndrome:</a:t>
            </a:r>
            <a:r>
              <a:rPr lang="en-US" dirty="0" smtClean="0"/>
              <a:t>  </a:t>
            </a:r>
            <a:r>
              <a:rPr lang="en-US" dirty="0" err="1" smtClean="0"/>
              <a:t>Trisomy</a:t>
            </a:r>
            <a:r>
              <a:rPr lang="en-US" dirty="0" smtClean="0"/>
              <a:t> 13.  1 - 5000 births.</a:t>
            </a:r>
          </a:p>
          <a:p>
            <a:r>
              <a:rPr lang="en-US" dirty="0" smtClean="0"/>
              <a:t>	Death by 1 month.  Incomplete forebrain development.  Cleft lip and</a:t>
            </a:r>
          </a:p>
          <a:p>
            <a:r>
              <a:rPr lang="en-US" smtClean="0"/>
              <a:t>	Palate and heart disorder.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802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Sex Chromosomes </a:t>
            </a:r>
            <a:r>
              <a:rPr lang="en-US" b="1" u="sng" dirty="0" err="1" smtClean="0"/>
              <a:t>aneuploidy</a:t>
            </a:r>
            <a:r>
              <a:rPr lang="en-US" b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1.  Turner Syndrome:</a:t>
            </a:r>
            <a:r>
              <a:rPr lang="en-US" dirty="0" smtClean="0"/>
              <a:t>  Missing a sex chromosomes.  (45 chromosomes)</a:t>
            </a:r>
          </a:p>
          <a:p>
            <a:r>
              <a:rPr lang="en-US" dirty="0" smtClean="0"/>
              <a:t>	(XO) 1 - 3000 female births.  Short, bigger ears, web neck, sterile. 		May have a lower IQ.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3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2439</Words>
  <Application>Microsoft Office PowerPoint</Application>
  <PresentationFormat>On-screen Show (4:3)</PresentationFormat>
  <Paragraphs>329</Paragraphs>
  <Slides>104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4" baseType="lpstr">
      <vt:lpstr>ＭＳ Ｐゴシック</vt:lpstr>
      <vt:lpstr>Arial</vt:lpstr>
      <vt:lpstr>Bookman Old Style</vt:lpstr>
      <vt:lpstr>Calibri</vt:lpstr>
      <vt:lpstr>Tahoma</vt:lpstr>
      <vt:lpstr>Times</vt:lpstr>
      <vt:lpstr>Wingdings</vt:lpstr>
      <vt:lpstr>Wingdings 2</vt:lpstr>
      <vt:lpstr>Wingdings 3</vt:lpstr>
      <vt:lpstr>Office Theme</vt:lpstr>
      <vt:lpstr>Cell Division </vt:lpstr>
      <vt:lpstr>Cell Growth and Division </vt:lpstr>
      <vt:lpstr>Cell Growth and Division</vt:lpstr>
      <vt:lpstr>Cell Growth and Division</vt:lpstr>
      <vt:lpstr>Eukaryotic Chromosomes</vt:lpstr>
      <vt:lpstr>Eukaryotic Chromosomes </vt:lpstr>
      <vt:lpstr>Eukaryotic Chromosomes</vt:lpstr>
      <vt:lpstr>Chromosomes</vt:lpstr>
      <vt:lpstr>Chromosomes</vt:lpstr>
      <vt:lpstr>PowerPoint Presentation</vt:lpstr>
      <vt:lpstr>What you must know:</vt:lpstr>
      <vt:lpstr>Cell Cycle: life of a cell from its formation until it divides into two cells</vt:lpstr>
      <vt:lpstr>Genome = all of a cell’s genetic info (DNA)</vt:lpstr>
      <vt:lpstr>Each chromosome must be duplicated (replicated) before cell division</vt:lpstr>
      <vt:lpstr>PowerPoint Presentation</vt:lpstr>
      <vt:lpstr>CELL DIVISION</vt:lpstr>
      <vt:lpstr>CELL DIVISION</vt:lpstr>
      <vt:lpstr>Eukaryotic Cell Cycle</vt:lpstr>
      <vt:lpstr>Interphase</vt:lpstr>
      <vt:lpstr>Phases of the Cell Cycle</vt:lpstr>
      <vt:lpstr>Interphase</vt:lpstr>
      <vt:lpstr>Interphase</vt:lpstr>
      <vt:lpstr>Mitosis</vt:lpstr>
      <vt:lpstr>Mitosis</vt:lpstr>
      <vt:lpstr>Prophase</vt:lpstr>
      <vt:lpstr>Metaphase</vt:lpstr>
      <vt:lpstr>PowerPoint Presentation</vt:lpstr>
      <vt:lpstr>PowerPoint Presentation</vt:lpstr>
      <vt:lpstr>PowerPoint Presentation</vt:lpstr>
      <vt:lpstr>During anaphase</vt:lpstr>
      <vt:lpstr>PowerPoint Presentation</vt:lpstr>
      <vt:lpstr>Telophase &amp; Cytokinesis</vt:lpstr>
      <vt:lpstr>Cytokinesis in Animal vs. Plant Cells</vt:lpstr>
      <vt:lpstr>Cytokinesis: </vt:lpstr>
      <vt:lpstr>Which phases of the cell cycle can you identify?</vt:lpstr>
      <vt:lpstr>Which phases of the cell cycle can you identify?</vt:lpstr>
      <vt:lpstr>Summary of the Cell Cycle</vt:lpstr>
      <vt:lpstr>Cell Cycle Control System</vt:lpstr>
      <vt:lpstr>Major Checkpoints</vt:lpstr>
      <vt:lpstr>G1 Checkpoint</vt:lpstr>
      <vt:lpstr>M Checkpoint </vt:lpstr>
      <vt:lpstr>M-spindle Checkpoint: Mitotic spindle at metaphase</vt:lpstr>
      <vt:lpstr>Internal Regulatory Molecules</vt:lpstr>
      <vt:lpstr>Internal Regulatory Molecules</vt:lpstr>
      <vt:lpstr>External Regulatory Factors</vt:lpstr>
      <vt:lpstr>External Regulatory Factors</vt:lpstr>
      <vt:lpstr>Bacterial Cell Division</vt:lpstr>
      <vt:lpstr>Bacterial cells divide by Binary Fission</vt:lpstr>
      <vt:lpstr>PowerPoint Presentation</vt:lpstr>
      <vt:lpstr>PowerPoint Presentation</vt:lpstr>
      <vt:lpstr>Uncontrolled Cell Growth</vt:lpstr>
      <vt:lpstr>Cancer Cells</vt:lpstr>
      <vt:lpstr>Transformation: Process that converts a normal cell to a cancer cell</vt:lpstr>
      <vt:lpstr>PowerPoint Presentation</vt:lpstr>
      <vt:lpstr>Cancer Cells</vt:lpstr>
      <vt:lpstr>Cancer Risk Factors</vt:lpstr>
      <vt:lpstr>  Cancer Prevention  </vt:lpstr>
      <vt:lpstr>PowerPoint Presentation</vt:lpstr>
      <vt:lpstr>Sexual Reproduction and Meiosis</vt:lpstr>
      <vt:lpstr>Chromosomes</vt:lpstr>
      <vt:lpstr>Homologous Chromosomes in a Somatic Cell</vt:lpstr>
      <vt:lpstr>Meiosis</vt:lpstr>
      <vt:lpstr>PowerPoint Presentation</vt:lpstr>
      <vt:lpstr>PowerPoint Presentation</vt:lpstr>
      <vt:lpstr>The Process of Meiosis</vt:lpstr>
      <vt:lpstr>PowerPoint Presentation</vt:lpstr>
      <vt:lpstr>PowerPoint Presentation</vt:lpstr>
      <vt:lpstr>PowerPoint Presentation</vt:lpstr>
      <vt:lpstr>The Process of Meiosis</vt:lpstr>
      <vt:lpstr>PowerPoint Presentation</vt:lpstr>
      <vt:lpstr>The Process of Meiosis</vt:lpstr>
      <vt:lpstr>PowerPoint Presentation</vt:lpstr>
      <vt:lpstr>The Process of Meiosis</vt:lpstr>
      <vt:lpstr>PowerPoint Presentation</vt:lpstr>
      <vt:lpstr>Meiosis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Karyotype: a picture of an organism’s complete set of chromosomes</vt:lpstr>
      <vt:lpstr>Making a karyotype – unsorted chromosomes</vt:lpstr>
      <vt:lpstr>22 pairs of autosomes + 1 pair of sex chromosomes</vt:lpstr>
      <vt:lpstr>Karyotype - used to determine genetic abnormalities </vt:lpstr>
      <vt:lpstr>Cancer cells</vt:lpstr>
      <vt:lpstr>Breast Cancer Cell Karyotype</vt:lpstr>
      <vt:lpstr>Types of Reproduction</vt:lpstr>
      <vt:lpstr>Asexual vs. sexual reproduction</vt:lpstr>
      <vt:lpstr>Varieties of Sexual Life Cycles</vt:lpstr>
      <vt:lpstr>Animals</vt:lpstr>
      <vt:lpstr>Alternation of Generations</vt:lpstr>
      <vt:lpstr>Human Genetic Disorders</vt:lpstr>
      <vt:lpstr>PowerPoint Presentation</vt:lpstr>
      <vt:lpstr>Human Genetic Disorders</vt:lpstr>
      <vt:lpstr>PowerPoint Presentation</vt:lpstr>
      <vt:lpstr>PowerPoint Presentation</vt:lpstr>
      <vt:lpstr>PowerPoint Presentation</vt:lpstr>
      <vt:lpstr>PowerPoint Presentation</vt:lpstr>
      <vt:lpstr>Sex Chromosomes aneuploidy:</vt:lpstr>
      <vt:lpstr>Sex Chromosomes aneuploidy:</vt:lpstr>
      <vt:lpstr>Sex Chromosomes aneuploidy:</vt:lpstr>
      <vt:lpstr>PowerPoint Presentation</vt:lpstr>
      <vt:lpstr>Human Genetic Disorders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 </dc:title>
  <dc:creator>Administrator</dc:creator>
  <cp:lastModifiedBy>McKenzie, Peter</cp:lastModifiedBy>
  <cp:revision>54</cp:revision>
  <dcterms:created xsi:type="dcterms:W3CDTF">2011-01-31T18:42:55Z</dcterms:created>
  <dcterms:modified xsi:type="dcterms:W3CDTF">2018-02-02T14:29:09Z</dcterms:modified>
</cp:coreProperties>
</file>